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59"/>
  </p:notesMasterIdLst>
  <p:sldIdLst>
    <p:sldId id="256" r:id="rId2"/>
    <p:sldId id="300" r:id="rId3"/>
    <p:sldId id="294" r:id="rId4"/>
    <p:sldId id="295" r:id="rId5"/>
    <p:sldId id="296" r:id="rId6"/>
    <p:sldId id="297" r:id="rId7"/>
    <p:sldId id="301" r:id="rId8"/>
    <p:sldId id="302" r:id="rId9"/>
    <p:sldId id="304" r:id="rId10"/>
    <p:sldId id="303" r:id="rId11"/>
    <p:sldId id="505" r:id="rId12"/>
    <p:sldId id="506" r:id="rId13"/>
    <p:sldId id="507" r:id="rId14"/>
    <p:sldId id="508" r:id="rId15"/>
    <p:sldId id="504" r:id="rId16"/>
    <p:sldId id="501" r:id="rId17"/>
    <p:sldId id="266" r:id="rId18"/>
    <p:sldId id="500" r:id="rId19"/>
    <p:sldId id="306" r:id="rId20"/>
    <p:sldId id="307" r:id="rId21"/>
    <p:sldId id="308" r:id="rId22"/>
    <p:sldId id="311" r:id="rId23"/>
    <p:sldId id="314" r:id="rId24"/>
    <p:sldId id="309" r:id="rId25"/>
    <p:sldId id="312" r:id="rId26"/>
    <p:sldId id="315" r:id="rId27"/>
    <p:sldId id="310" r:id="rId28"/>
    <p:sldId id="313" r:id="rId29"/>
    <p:sldId id="316" r:id="rId30"/>
    <p:sldId id="510" r:id="rId31"/>
    <p:sldId id="511" r:id="rId32"/>
    <p:sldId id="512" r:id="rId33"/>
    <p:sldId id="513" r:id="rId34"/>
    <p:sldId id="514" r:id="rId35"/>
    <p:sldId id="515" r:id="rId36"/>
    <p:sldId id="516" r:id="rId37"/>
    <p:sldId id="517" r:id="rId38"/>
    <p:sldId id="518" r:id="rId39"/>
    <p:sldId id="519" r:id="rId40"/>
    <p:sldId id="520" r:id="rId41"/>
    <p:sldId id="521" r:id="rId42"/>
    <p:sldId id="522" r:id="rId43"/>
    <p:sldId id="523" r:id="rId44"/>
    <p:sldId id="524" r:id="rId45"/>
    <p:sldId id="525" r:id="rId46"/>
    <p:sldId id="526" r:id="rId47"/>
    <p:sldId id="527" r:id="rId48"/>
    <p:sldId id="528" r:id="rId49"/>
    <p:sldId id="529" r:id="rId50"/>
    <p:sldId id="530" r:id="rId51"/>
    <p:sldId id="531" r:id="rId52"/>
    <p:sldId id="532" r:id="rId53"/>
    <p:sldId id="533" r:id="rId54"/>
    <p:sldId id="497" r:id="rId55"/>
    <p:sldId id="509" r:id="rId56"/>
    <p:sldId id="265" r:id="rId57"/>
    <p:sldId id="26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8F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21" d="100"/>
          <a:sy n="121" d="100"/>
        </p:scale>
        <p:origin x="200" y="1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2EC14C-2F7F-B14D-AD93-F6EF2B35E86F}" type="datetimeFigureOut">
              <a:rPr lang="en-US" smtClean="0"/>
              <a:t>4/10/23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263A8-8D9A-BB43-ACE7-4EAE8A11240D}" type="slidenum">
              <a:rPr lang="en-US" smtClean="0"/>
              <a:t>‹#›</a:t>
            </a:fld>
            <a:endParaRPr lang="en-US"/>
          </a:p>
        </p:txBody>
      </p:sp>
    </p:spTree>
    <p:extLst>
      <p:ext uri="{BB962C8B-B14F-4D97-AF65-F5344CB8AC3E}">
        <p14:creationId xmlns:p14="http://schemas.microsoft.com/office/powerpoint/2010/main" val="373535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pPr/>
              <a:t>4/10/23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2425763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4/10/23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2906648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4/10/23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124461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4/10/23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3238596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pPr/>
              <a:t>4/10/23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2552407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pPr/>
              <a:t>4/10/23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862033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pPr/>
              <a:t>4/10/23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327153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pPr/>
              <a:t>4/10/23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2505490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pPr/>
              <a:t>4/10/23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3323603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pPr/>
              <a:t>4/10/23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3238384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pPr/>
              <a:t>4/10/23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858692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4/10/23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a:p>
        </p:txBody>
      </p:sp>
    </p:spTree>
    <p:extLst>
      <p:ext uri="{BB962C8B-B14F-4D97-AF65-F5344CB8AC3E}">
        <p14:creationId xmlns:p14="http://schemas.microsoft.com/office/powerpoint/2010/main" val="391092717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15810" y="169694"/>
            <a:ext cx="9960163" cy="1345867"/>
          </a:xfrm>
        </p:spPr>
        <p:txBody>
          <a:bodyPr>
            <a:noAutofit/>
          </a:bodyPr>
          <a:lstStyle/>
          <a:p>
            <a:r>
              <a:rPr lang="en-US" sz="3400" b="1" dirty="0">
                <a:latin typeface="Times New Roman" panose="02020603050405020304" pitchFamily="18" charset="0"/>
                <a:cs typeface="Times New Roman" panose="02020603050405020304" pitchFamily="18" charset="0"/>
              </a:rPr>
              <a:t>SESHADRI RAO </a:t>
            </a:r>
            <a:br>
              <a:rPr lang="en-US" sz="3400" b="1" dirty="0">
                <a:latin typeface="Times New Roman" panose="02020603050405020304" pitchFamily="18" charset="0"/>
                <a:cs typeface="Times New Roman" panose="02020603050405020304" pitchFamily="18" charset="0"/>
              </a:rPr>
            </a:br>
            <a:r>
              <a:rPr lang="en-US" sz="3400" b="1" dirty="0">
                <a:latin typeface="Times New Roman" panose="02020603050405020304" pitchFamily="18" charset="0"/>
                <a:cs typeface="Times New Roman" panose="02020603050405020304" pitchFamily="18" charset="0"/>
              </a:rPr>
              <a:t>GUDLAVALLERU ENGINEERING COLLEGE</a:t>
            </a:r>
          </a:p>
        </p:txBody>
      </p:sp>
      <p:sp>
        <p:nvSpPr>
          <p:cNvPr id="4" name="TextBox 3">
            <a:extLst>
              <a:ext uri="{FF2B5EF4-FFF2-40B4-BE49-F238E27FC236}">
                <a16:creationId xmlns:a16="http://schemas.microsoft.com/office/drawing/2014/main" id="{3CB5D5DC-41A5-4B50-9ABC-F306DE1A42AC}"/>
              </a:ext>
            </a:extLst>
          </p:cNvPr>
          <p:cNvSpPr txBox="1"/>
          <p:nvPr/>
        </p:nvSpPr>
        <p:spPr>
          <a:xfrm>
            <a:off x="1900060" y="2994115"/>
            <a:ext cx="838350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Times New Roman" panose="02020603050405020304" pitchFamily="18" charset="0"/>
                <a:cs typeface="Times New Roman" panose="02020603050405020304" pitchFamily="18" charset="0"/>
              </a:rPr>
              <a:t>Department of Computer Science and  Engineering</a:t>
            </a:r>
            <a:endParaRPr lang="en-US" dirty="0">
              <a:latin typeface="Times New Roman" panose="02020603050405020304" pitchFamily="18" charset="0"/>
              <a:cs typeface="Times New Roman" panose="02020603050405020304" pitchFamily="18" charset="0"/>
            </a:endParaRPr>
          </a:p>
          <a:p>
            <a:pPr algn="ctr"/>
            <a:r>
              <a:rPr lang="en-US" sz="2800" b="1" dirty="0">
                <a:latin typeface="Times New Roman" panose="02020603050405020304" pitchFamily="18" charset="0"/>
                <a:ea typeface="+mn-lt"/>
                <a:cs typeface="Times New Roman" panose="02020603050405020304" pitchFamily="18" charset="0"/>
              </a:rPr>
              <a:t>MAIN PROJECT</a:t>
            </a:r>
          </a:p>
          <a:p>
            <a:pPr algn="ctr"/>
            <a:r>
              <a:rPr lang="en-US" sz="2800" b="1" dirty="0">
                <a:latin typeface="Times New Roman" panose="02020603050405020304" pitchFamily="18" charset="0"/>
                <a:cs typeface="Times New Roman" panose="02020603050405020304" pitchFamily="18" charset="0"/>
              </a:rPr>
              <a:t>On</a:t>
            </a:r>
            <a:endParaRPr lang="en-US" sz="2800" b="1" dirty="0">
              <a:latin typeface="Times New Roman" panose="02020603050405020304" pitchFamily="18" charset="0"/>
              <a:ea typeface="Calibri"/>
              <a:cs typeface="Times New Roman" panose="02020603050405020304" pitchFamily="18" charset="0"/>
            </a:endParaRPr>
          </a:p>
          <a:p>
            <a:pPr algn="ctr"/>
            <a:r>
              <a:rPr lang="en-US" sz="2800" b="1" dirty="0">
                <a:latin typeface="Times New Roman" panose="02020603050405020304" pitchFamily="18" charset="0"/>
                <a:ea typeface="Calibri"/>
                <a:cs typeface="Times New Roman" panose="02020603050405020304" pitchFamily="18" charset="0"/>
              </a:rPr>
              <a:t>Analysis of Behavioral Characteristics of Jammers to Detect Malicious Nodes in Mobile ADHOC Networks.</a:t>
            </a:r>
          </a:p>
        </p:txBody>
      </p:sp>
      <p:sp>
        <p:nvSpPr>
          <p:cNvPr id="11" name="TextBox 10">
            <a:extLst>
              <a:ext uri="{FF2B5EF4-FFF2-40B4-BE49-F238E27FC236}">
                <a16:creationId xmlns:a16="http://schemas.microsoft.com/office/drawing/2014/main" id="{7F4DFF39-A174-4266-AE72-131F1EBAD083}"/>
              </a:ext>
            </a:extLst>
          </p:cNvPr>
          <p:cNvSpPr txBox="1"/>
          <p:nvPr/>
        </p:nvSpPr>
        <p:spPr>
          <a:xfrm>
            <a:off x="10649992" y="5193581"/>
            <a:ext cx="4676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a:p>
            <a:endParaRPr lang="en-US">
              <a:cs typeface="Calibri"/>
            </a:endParaRPr>
          </a:p>
        </p:txBody>
      </p:sp>
      <p:sp>
        <p:nvSpPr>
          <p:cNvPr id="12" name="TextBox 11">
            <a:extLst>
              <a:ext uri="{FF2B5EF4-FFF2-40B4-BE49-F238E27FC236}">
                <a16:creationId xmlns:a16="http://schemas.microsoft.com/office/drawing/2014/main" id="{439750F9-3000-461F-8B6D-F57580668E5C}"/>
              </a:ext>
            </a:extLst>
          </p:cNvPr>
          <p:cNvSpPr txBox="1"/>
          <p:nvPr/>
        </p:nvSpPr>
        <p:spPr>
          <a:xfrm rot="10800000" flipV="1">
            <a:off x="8668139" y="5052402"/>
            <a:ext cx="32442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Times New Roman" panose="02020603050405020304" pitchFamily="18" charset="0"/>
                <a:cs typeface="Times New Roman" panose="02020603050405020304" pitchFamily="18" charset="0"/>
              </a:rPr>
              <a:t>By</a:t>
            </a:r>
          </a:p>
          <a:p>
            <a:r>
              <a:rPr lang="en-US" dirty="0">
                <a:latin typeface="Times New Roman" panose="02020603050405020304" pitchFamily="18" charset="0"/>
                <a:cs typeface="Times New Roman" panose="02020603050405020304" pitchFamily="18" charset="0"/>
              </a:rPr>
              <a:t>19481A05M9 – S. B. Mukesh</a:t>
            </a:r>
          </a:p>
          <a:p>
            <a:r>
              <a:rPr lang="en-US" dirty="0">
                <a:latin typeface="Times New Roman" panose="02020603050405020304" pitchFamily="18" charset="0"/>
                <a:cs typeface="Times New Roman" panose="02020603050405020304" pitchFamily="18" charset="0"/>
              </a:rPr>
              <a:t>19481A05N3  – </a:t>
            </a:r>
            <a:r>
              <a:rPr lang="en-US" dirty="0" err="1">
                <a:latin typeface="Times New Roman" panose="02020603050405020304" pitchFamily="18" charset="0"/>
                <a:cs typeface="Times New Roman" panose="02020603050405020304" pitchFamily="18" charset="0"/>
              </a:rPr>
              <a:t>Thabassum</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20485A0523   – V. Mohan Sai</a:t>
            </a:r>
          </a:p>
          <a:p>
            <a:r>
              <a:rPr lang="en-US" dirty="0">
                <a:latin typeface="Times New Roman" panose="02020603050405020304" pitchFamily="18" charset="0"/>
                <a:cs typeface="Times New Roman" panose="02020603050405020304" pitchFamily="18" charset="0"/>
              </a:rPr>
              <a:t>19481A05O6  –  V. Manoj</a:t>
            </a:r>
          </a:p>
        </p:txBody>
      </p:sp>
      <p:pic>
        <p:nvPicPr>
          <p:cNvPr id="18" name="Picture 18" descr="Logo&#10;&#10;Description automatically generated">
            <a:extLst>
              <a:ext uri="{FF2B5EF4-FFF2-40B4-BE49-F238E27FC236}">
                <a16:creationId xmlns:a16="http://schemas.microsoft.com/office/drawing/2014/main" id="{768D8AFD-1AA6-4B43-9C36-3051416447C9}"/>
              </a:ext>
            </a:extLst>
          </p:cNvPr>
          <p:cNvPicPr>
            <a:picLocks noChangeAspect="1"/>
          </p:cNvPicPr>
          <p:nvPr/>
        </p:nvPicPr>
        <p:blipFill>
          <a:blip r:embed="rId2"/>
          <a:stretch>
            <a:fillRect/>
          </a:stretch>
        </p:blipFill>
        <p:spPr>
          <a:xfrm>
            <a:off x="5269715" y="1522871"/>
            <a:ext cx="1644197" cy="1471244"/>
          </a:xfrm>
          <a:prstGeom prst="rect">
            <a:avLst/>
          </a:prstGeom>
        </p:spPr>
      </p:pic>
      <p:sp>
        <p:nvSpPr>
          <p:cNvPr id="19" name="TextBox 18">
            <a:extLst>
              <a:ext uri="{FF2B5EF4-FFF2-40B4-BE49-F238E27FC236}">
                <a16:creationId xmlns:a16="http://schemas.microsoft.com/office/drawing/2014/main" id="{69D8C84A-1E16-40A5-B0D8-1A8A3ACCED29}"/>
              </a:ext>
            </a:extLst>
          </p:cNvPr>
          <p:cNvSpPr txBox="1"/>
          <p:nvPr/>
        </p:nvSpPr>
        <p:spPr>
          <a:xfrm>
            <a:off x="438151" y="5489121"/>
            <a:ext cx="32366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latin typeface="Times New Roman" panose="02020603050405020304" pitchFamily="18" charset="0"/>
                <a:ea typeface="+mn-lt"/>
                <a:cs typeface="Times New Roman" panose="02020603050405020304" pitchFamily="18" charset="0"/>
              </a:rPr>
              <a:t>Under the Guidance of</a:t>
            </a:r>
          </a:p>
          <a:p>
            <a:pPr algn="ctr"/>
            <a:r>
              <a:rPr lang="en-US" b="1" dirty="0">
                <a:latin typeface="Times New Roman" panose="02020603050405020304" pitchFamily="18" charset="0"/>
                <a:ea typeface="+mn-lt"/>
                <a:cs typeface="Times New Roman" panose="02020603050405020304" pitchFamily="18" charset="0"/>
              </a:rPr>
              <a:t>Dr. </a:t>
            </a:r>
            <a:r>
              <a:rPr lang="en-US" b="1" dirty="0" err="1">
                <a:latin typeface="Times New Roman" panose="02020603050405020304" pitchFamily="18" charset="0"/>
                <a:ea typeface="+mn-lt"/>
                <a:cs typeface="Times New Roman" panose="02020603050405020304" pitchFamily="18" charset="0"/>
              </a:rPr>
              <a:t>Adilakshmi</a:t>
            </a:r>
            <a:r>
              <a:rPr lang="en-US" b="1" dirty="0">
                <a:latin typeface="Times New Roman" panose="02020603050405020304" pitchFamily="18" charset="0"/>
                <a:ea typeface="+mn-lt"/>
                <a:cs typeface="Times New Roman" panose="02020603050405020304" pitchFamily="18" charset="0"/>
              </a:rPr>
              <a:t> </a:t>
            </a:r>
            <a:r>
              <a:rPr lang="en-US" b="1" dirty="0" err="1">
                <a:latin typeface="Times New Roman" panose="02020603050405020304" pitchFamily="18" charset="0"/>
                <a:ea typeface="+mn-lt"/>
                <a:cs typeface="Times New Roman" panose="02020603050405020304" pitchFamily="18" charset="0"/>
              </a:rPr>
              <a:t>Yanam</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7" name="TextBox 6">
            <a:extLst>
              <a:ext uri="{FF2B5EF4-FFF2-40B4-BE49-F238E27FC236}">
                <a16:creationId xmlns:a16="http://schemas.microsoft.com/office/drawing/2014/main" id="{8648D72B-2B78-084F-946F-F12DFD74955D}"/>
              </a:ext>
            </a:extLst>
          </p:cNvPr>
          <p:cNvSpPr txBox="1"/>
          <p:nvPr/>
        </p:nvSpPr>
        <p:spPr>
          <a:xfrm>
            <a:off x="226426" y="167521"/>
            <a:ext cx="3823534"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Methodology</a:t>
            </a:r>
          </a:p>
        </p:txBody>
      </p:sp>
      <p:sp>
        <p:nvSpPr>
          <p:cNvPr id="8" name="TextBox 7">
            <a:extLst>
              <a:ext uri="{FF2B5EF4-FFF2-40B4-BE49-F238E27FC236}">
                <a16:creationId xmlns:a16="http://schemas.microsoft.com/office/drawing/2014/main" id="{200831E1-8156-2D4A-955C-A8B07B2A49CE}"/>
              </a:ext>
            </a:extLst>
          </p:cNvPr>
          <p:cNvSpPr txBox="1"/>
          <p:nvPr/>
        </p:nvSpPr>
        <p:spPr>
          <a:xfrm>
            <a:off x="474120" y="998518"/>
            <a:ext cx="11108280" cy="5047536"/>
          </a:xfrm>
          <a:prstGeom prst="rect">
            <a:avLst/>
          </a:prstGeom>
          <a:noFill/>
        </p:spPr>
        <p:txBody>
          <a:bodyPr wrap="square" rtlCol="0">
            <a:spAutoFit/>
          </a:bodyPr>
          <a:lstStyle/>
          <a:p>
            <a:pPr marL="342900" indent="-342900" algn="just">
              <a:buFont typeface="Arial" panose="020B0604020202020204" pitchFamily="34" charset="0"/>
              <a:buChar char="•"/>
            </a:pPr>
            <a:r>
              <a:rPr lang="en-IN" sz="2300" dirty="0">
                <a:effectLst/>
                <a:latin typeface="Times New Roman" panose="02020603050405020304" pitchFamily="18" charset="0"/>
                <a:cs typeface="Times New Roman" panose="02020603050405020304" pitchFamily="18" charset="0"/>
              </a:rPr>
              <a:t>Jamming attacks can have serious consequences on mobile ad hoc networks (MANETs) and other wireless networks.</a:t>
            </a:r>
          </a:p>
          <a:p>
            <a:pPr marL="342900" indent="-342900" algn="just">
              <a:buFont typeface="Arial" panose="020B0604020202020204" pitchFamily="34" charset="0"/>
              <a:buChar char="•"/>
            </a:pPr>
            <a:r>
              <a:rPr lang="en-IN" sz="2300" dirty="0">
                <a:effectLst/>
                <a:latin typeface="Times New Roman" panose="02020603050405020304" pitchFamily="18" charset="0"/>
                <a:cs typeface="Times New Roman" panose="02020603050405020304" pitchFamily="18" charset="0"/>
              </a:rPr>
              <a:t>Firstly, jamming attacks can disrupt the communication between legitimate nodes and prevent them from exchanging data, which can result in the loss of critical information.</a:t>
            </a:r>
          </a:p>
          <a:p>
            <a:pPr marL="342900" indent="-342900" algn="just">
              <a:buFont typeface="Arial" panose="020B0604020202020204" pitchFamily="34" charset="0"/>
              <a:buChar char="•"/>
            </a:pPr>
            <a:r>
              <a:rPr lang="en-IN" sz="2300" dirty="0">
                <a:effectLst/>
                <a:latin typeface="Times New Roman" panose="02020603050405020304" pitchFamily="18" charset="0"/>
                <a:cs typeface="Times New Roman" panose="02020603050405020304" pitchFamily="18" charset="0"/>
              </a:rPr>
              <a:t>Secondly, jamming attacks can drain the battery of nodes in the network, as they are forced to retransmit their messages multiple times due to the interference caused by the jammer.</a:t>
            </a:r>
          </a:p>
          <a:p>
            <a:pPr marL="342900" indent="-342900" algn="just">
              <a:buFont typeface="Arial" panose="020B0604020202020204" pitchFamily="34" charset="0"/>
              <a:buChar char="•"/>
            </a:pPr>
            <a:r>
              <a:rPr lang="en-IN" sz="2300" dirty="0">
                <a:effectLst/>
                <a:latin typeface="Times New Roman" panose="02020603050405020304" pitchFamily="18" charset="0"/>
                <a:cs typeface="Times New Roman" panose="02020603050405020304" pitchFamily="18" charset="0"/>
              </a:rPr>
              <a:t>Thirdly, jamming attacks can make it easier for an attacker to launch other types of attacks, such as impersonation or interception attacks, as the communication between nodes is compromised.</a:t>
            </a:r>
          </a:p>
          <a:p>
            <a:pPr marL="342900" indent="-342900" algn="just">
              <a:buFont typeface="Arial" panose="020B0604020202020204" pitchFamily="34" charset="0"/>
              <a:buChar char="•"/>
            </a:pPr>
            <a:r>
              <a:rPr lang="en-IN" sz="2300" dirty="0">
                <a:effectLst/>
                <a:latin typeface="Times New Roman" panose="02020603050405020304" pitchFamily="18" charset="0"/>
                <a:cs typeface="Times New Roman" panose="02020603050405020304" pitchFamily="18" charset="0"/>
              </a:rPr>
              <a:t>Finally, jamming attacks are difficult to detect and mitigate, as they can be launched from a distance and do not require physical access to the network.</a:t>
            </a:r>
          </a:p>
          <a:p>
            <a:pPr marL="342900" indent="-342900" algn="just">
              <a:buFont typeface="Arial" panose="020B0604020202020204" pitchFamily="34" charset="0"/>
              <a:buChar char="•"/>
            </a:pPr>
            <a:r>
              <a:rPr lang="en-IN" sz="2300" dirty="0">
                <a:effectLst/>
                <a:latin typeface="Times New Roman" panose="02020603050405020304" pitchFamily="18" charset="0"/>
                <a:cs typeface="Times New Roman" panose="02020603050405020304" pitchFamily="18" charset="0"/>
              </a:rPr>
              <a:t>These reasons highlight the importance of focusing on jamming attacks and developing effective countermeasures to detect and prevent them in wireless networks. </a:t>
            </a:r>
            <a:endParaRPr lang="en-IN"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1267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8" name="TextBox 7">
            <a:extLst>
              <a:ext uri="{FF2B5EF4-FFF2-40B4-BE49-F238E27FC236}">
                <a16:creationId xmlns:a16="http://schemas.microsoft.com/office/drawing/2014/main" id="{200831E1-8156-2D4A-955C-A8B07B2A49CE}"/>
              </a:ext>
            </a:extLst>
          </p:cNvPr>
          <p:cNvSpPr txBox="1"/>
          <p:nvPr/>
        </p:nvSpPr>
        <p:spPr>
          <a:xfrm>
            <a:off x="541859" y="1042928"/>
            <a:ext cx="11108280" cy="5262979"/>
          </a:xfrm>
          <a:prstGeom prst="rect">
            <a:avLst/>
          </a:prstGeom>
          <a:noFill/>
        </p:spPr>
        <p:txBody>
          <a:bodyPr wrap="square" rtlCol="0">
            <a:spAutoFit/>
          </a:bodyPr>
          <a:lstStyle/>
          <a:p>
            <a:pPr marL="342900" lvl="0" indent="-342900" algn="just">
              <a:buFont typeface="Arial" panose="020B0604020202020204" pitchFamily="34" charset="0"/>
              <a:buChar char="•"/>
            </a:pPr>
            <a:r>
              <a:rPr lang="en-IN" sz="2800" dirty="0">
                <a:effectLst/>
                <a:latin typeface="Times New Roman" panose="02020603050405020304" pitchFamily="18" charset="0"/>
                <a:cs typeface="Times New Roman" panose="02020603050405020304" pitchFamily="18" charset="0"/>
              </a:rPr>
              <a:t>A </a:t>
            </a:r>
            <a:r>
              <a:rPr lang="en-IN" sz="2800" b="1" dirty="0">
                <a:effectLst/>
                <a:latin typeface="Times New Roman" panose="02020603050405020304" pitchFamily="18" charset="0"/>
                <a:cs typeface="Times New Roman" panose="02020603050405020304" pitchFamily="18" charset="0"/>
              </a:rPr>
              <a:t>constant jamming attack</a:t>
            </a:r>
            <a:r>
              <a:rPr lang="en-IN" sz="2800" dirty="0">
                <a:effectLst/>
                <a:latin typeface="Times New Roman" panose="02020603050405020304" pitchFamily="18" charset="0"/>
                <a:cs typeface="Times New Roman" panose="02020603050405020304" pitchFamily="18" charset="0"/>
              </a:rPr>
              <a:t> is a type of jamming attack in which a malicious node </a:t>
            </a:r>
            <a:r>
              <a:rPr lang="en-IN" sz="2800" b="1" dirty="0">
                <a:effectLst/>
                <a:latin typeface="Times New Roman" panose="02020603050405020304" pitchFamily="18" charset="0"/>
                <a:cs typeface="Times New Roman" panose="02020603050405020304" pitchFamily="18" charset="0"/>
              </a:rPr>
              <a:t>continuously</a:t>
            </a:r>
            <a:r>
              <a:rPr lang="en-IN" sz="2800" dirty="0">
                <a:effectLst/>
                <a:latin typeface="Times New Roman" panose="02020603050405020304" pitchFamily="18" charset="0"/>
                <a:cs typeface="Times New Roman" panose="02020603050405020304" pitchFamily="18" charset="0"/>
              </a:rPr>
              <a:t> transmits a high-power signal, effectively blocking all communication within the network.</a:t>
            </a:r>
          </a:p>
          <a:p>
            <a:pPr marL="342900" lvl="0" indent="-342900" algn="just">
              <a:buFont typeface="Arial" panose="020B0604020202020204" pitchFamily="34" charset="0"/>
              <a:buChar char="•"/>
            </a:pPr>
            <a:r>
              <a:rPr lang="en-IN" sz="2800" dirty="0">
                <a:effectLst/>
                <a:latin typeface="Times New Roman" panose="02020603050405020304" pitchFamily="18" charset="0"/>
                <a:cs typeface="Times New Roman" panose="02020603050405020304" pitchFamily="18" charset="0"/>
              </a:rPr>
              <a:t>This type of attack can be particularly dangerous because it can go undetected for long periods of time and can cause significant disruption to the network.</a:t>
            </a:r>
          </a:p>
          <a:p>
            <a:pPr marL="342900" lvl="0" indent="-342900" algn="just">
              <a:buFont typeface="Arial" panose="020B0604020202020204" pitchFamily="34" charset="0"/>
              <a:buChar char="•"/>
            </a:pPr>
            <a:r>
              <a:rPr lang="en-IN" sz="2800" dirty="0">
                <a:effectLst/>
                <a:latin typeface="Times New Roman" panose="02020603050405020304" pitchFamily="18" charset="0"/>
                <a:cs typeface="Times New Roman" panose="02020603050405020304" pitchFamily="18" charset="0"/>
              </a:rPr>
              <a:t>The malicious node may be able to selectively jam specific parts of the network, allowing it to eavesdrop on certain communications while blocking others.</a:t>
            </a:r>
          </a:p>
          <a:p>
            <a:pPr marL="342900" lvl="0" indent="-342900" algn="just">
              <a:buFont typeface="Arial" panose="020B0604020202020204" pitchFamily="34" charset="0"/>
              <a:buChar char="•"/>
            </a:pPr>
            <a:r>
              <a:rPr lang="en-IN" sz="2800" dirty="0">
                <a:effectLst/>
                <a:latin typeface="Times New Roman" panose="02020603050405020304" pitchFamily="18" charset="0"/>
                <a:cs typeface="Times New Roman" panose="02020603050405020304" pitchFamily="18" charset="0"/>
              </a:rPr>
              <a:t>Additionally, the constant transmission of high-power signals can drain the batteries of neighbouring nodes, leading to a degradation in network performance and potentially causing some nodes to fail altogether. </a:t>
            </a:r>
            <a:endParaRPr lang="en-IN" sz="2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59E3BD0-9DB6-4E43-8113-239E2D7F47A8}"/>
              </a:ext>
            </a:extLst>
          </p:cNvPr>
          <p:cNvSpPr txBox="1"/>
          <p:nvPr/>
        </p:nvSpPr>
        <p:spPr>
          <a:xfrm>
            <a:off x="226425" y="167521"/>
            <a:ext cx="6741933" cy="707886"/>
          </a:xfrm>
          <a:prstGeom prst="rect">
            <a:avLst/>
          </a:prstGeom>
          <a:noFill/>
        </p:spPr>
        <p:txBody>
          <a:bodyPr wrap="square" rtlCol="0">
            <a:spAutoFit/>
          </a:bodyPr>
          <a:lstStyle/>
          <a:p>
            <a:pPr lvl="0" algn="just"/>
            <a:r>
              <a:rPr lang="en-US" sz="4000" dirty="0">
                <a:effectLst/>
                <a:latin typeface="Times New Roman" panose="02020603050405020304" pitchFamily="18" charset="0"/>
                <a:ea typeface="Calibri" panose="020F0502020204030204" pitchFamily="34" charset="0"/>
                <a:cs typeface="Times New Roman" panose="02020603050405020304" pitchFamily="18" charset="0"/>
              </a:rPr>
              <a:t>Constant Jamming Attack</a:t>
            </a:r>
          </a:p>
        </p:txBody>
      </p:sp>
    </p:spTree>
    <p:extLst>
      <p:ext uri="{BB962C8B-B14F-4D97-AF65-F5344CB8AC3E}">
        <p14:creationId xmlns:p14="http://schemas.microsoft.com/office/powerpoint/2010/main" val="4008180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7" name="TextBox 6">
            <a:extLst>
              <a:ext uri="{FF2B5EF4-FFF2-40B4-BE49-F238E27FC236}">
                <a16:creationId xmlns:a16="http://schemas.microsoft.com/office/drawing/2014/main" id="{8648D72B-2B78-084F-946F-F12DFD74955D}"/>
              </a:ext>
            </a:extLst>
          </p:cNvPr>
          <p:cNvSpPr txBox="1"/>
          <p:nvPr/>
        </p:nvSpPr>
        <p:spPr>
          <a:xfrm>
            <a:off x="226426" y="167521"/>
            <a:ext cx="6311008"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Periodic Jamming Attack</a:t>
            </a:r>
          </a:p>
        </p:txBody>
      </p:sp>
      <p:sp>
        <p:nvSpPr>
          <p:cNvPr id="8" name="TextBox 7">
            <a:extLst>
              <a:ext uri="{FF2B5EF4-FFF2-40B4-BE49-F238E27FC236}">
                <a16:creationId xmlns:a16="http://schemas.microsoft.com/office/drawing/2014/main" id="{200831E1-8156-2D4A-955C-A8B07B2A49CE}"/>
              </a:ext>
            </a:extLst>
          </p:cNvPr>
          <p:cNvSpPr txBox="1"/>
          <p:nvPr/>
        </p:nvSpPr>
        <p:spPr>
          <a:xfrm>
            <a:off x="474120" y="998518"/>
            <a:ext cx="11108280" cy="4401205"/>
          </a:xfrm>
          <a:prstGeom prst="rect">
            <a:avLst/>
          </a:prstGeom>
          <a:noFill/>
        </p:spPr>
        <p:txBody>
          <a:bodyPr wrap="square" rtlCol="0">
            <a:spAutoFit/>
          </a:bodyPr>
          <a:lstStyle/>
          <a:p>
            <a:pPr marL="285750" indent="-285750" algn="just">
              <a:buFont typeface="Arial" panose="020B0604020202020204" pitchFamily="34" charset="0"/>
              <a:buChar char="•"/>
            </a:pPr>
            <a:r>
              <a:rPr lang="en-IN" sz="2800" dirty="0">
                <a:effectLst/>
                <a:latin typeface="Times New Roman" panose="02020603050405020304" pitchFamily="18" charset="0"/>
                <a:ea typeface="SimSun" panose="02010600030101010101" pitchFamily="2" charset="-122"/>
                <a:cs typeface="Times New Roman" panose="02020603050405020304" pitchFamily="18" charset="0"/>
              </a:rPr>
              <a:t>A periodic jammer disrupts wireless communication by generating jamming signals, in which the duration of the period of inactivity that occurs between consecutive transmissions follows the jamming rate R specifies an exponential distribution.</a:t>
            </a:r>
            <a:endParaRPr lang="en-IN" sz="280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800" dirty="0">
                <a:effectLst/>
                <a:latin typeface="Times New Roman" panose="02020603050405020304" pitchFamily="18" charset="0"/>
                <a:cs typeface="Times New Roman" panose="02020603050405020304" pitchFamily="18" charset="0"/>
              </a:rPr>
              <a:t>Periodic jamming attacks are particularly effective in disrupting the communication in mobile ad hoc networks (MANETs), as these networks rely on wireless communication and do not have a fixed infrastructure. </a:t>
            </a:r>
          </a:p>
          <a:p>
            <a:pPr marL="285750" indent="-285750" algn="just">
              <a:buFont typeface="Arial" panose="020B0604020202020204" pitchFamily="34" charset="0"/>
              <a:buChar char="•"/>
            </a:pPr>
            <a:r>
              <a:rPr lang="en-IN" sz="2800" dirty="0">
                <a:effectLst/>
                <a:latin typeface="Times New Roman" panose="02020603050405020304" pitchFamily="18" charset="0"/>
                <a:cs typeface="Times New Roman" panose="02020603050405020304" pitchFamily="18" charset="0"/>
              </a:rPr>
              <a:t>The periodic jamming signals can cause nodes in the network to lose synchronization and lead to a breakdown in the routing protocols used to manage communication in the network. </a:t>
            </a:r>
          </a:p>
        </p:txBody>
      </p:sp>
    </p:spTree>
    <p:extLst>
      <p:ext uri="{BB962C8B-B14F-4D97-AF65-F5344CB8AC3E}">
        <p14:creationId xmlns:p14="http://schemas.microsoft.com/office/powerpoint/2010/main" val="1198813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7" name="TextBox 6">
            <a:extLst>
              <a:ext uri="{FF2B5EF4-FFF2-40B4-BE49-F238E27FC236}">
                <a16:creationId xmlns:a16="http://schemas.microsoft.com/office/drawing/2014/main" id="{8648D72B-2B78-084F-946F-F12DFD74955D}"/>
              </a:ext>
            </a:extLst>
          </p:cNvPr>
          <p:cNvSpPr txBox="1"/>
          <p:nvPr/>
        </p:nvSpPr>
        <p:spPr>
          <a:xfrm>
            <a:off x="226425" y="167521"/>
            <a:ext cx="5449161"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Random Jamming Attack</a:t>
            </a:r>
          </a:p>
        </p:txBody>
      </p:sp>
      <p:sp>
        <p:nvSpPr>
          <p:cNvPr id="8" name="TextBox 7">
            <a:extLst>
              <a:ext uri="{FF2B5EF4-FFF2-40B4-BE49-F238E27FC236}">
                <a16:creationId xmlns:a16="http://schemas.microsoft.com/office/drawing/2014/main" id="{200831E1-8156-2D4A-955C-A8B07B2A49CE}"/>
              </a:ext>
            </a:extLst>
          </p:cNvPr>
          <p:cNvSpPr txBox="1"/>
          <p:nvPr/>
        </p:nvSpPr>
        <p:spPr>
          <a:xfrm>
            <a:off x="474120" y="998518"/>
            <a:ext cx="11108280" cy="3970318"/>
          </a:xfrm>
          <a:prstGeom prst="rect">
            <a:avLst/>
          </a:prstGeom>
          <a:noFill/>
        </p:spPr>
        <p:txBody>
          <a:bodyPr wrap="square" rtlCol="0">
            <a:spAutoFit/>
          </a:bodyPr>
          <a:lstStyle/>
          <a:p>
            <a:pPr marL="285750" indent="-285750" algn="just">
              <a:buFont typeface="Arial" panose="020B0604020202020204" pitchFamily="34" charset="0"/>
              <a:buChar char="•"/>
            </a:pPr>
            <a:r>
              <a:rPr lang="en-IN" sz="2800" b="1" dirty="0">
                <a:effectLst/>
                <a:latin typeface="Times New Roman" panose="02020603050405020304" pitchFamily="18" charset="0"/>
                <a:cs typeface="Times New Roman" panose="02020603050405020304" pitchFamily="18" charset="0"/>
              </a:rPr>
              <a:t>Random jamming attacks </a:t>
            </a:r>
            <a:r>
              <a:rPr lang="en-IN" sz="2800" dirty="0">
                <a:effectLst/>
                <a:latin typeface="Times New Roman" panose="02020603050405020304" pitchFamily="18" charset="0"/>
                <a:cs typeface="Times New Roman" panose="02020603050405020304" pitchFamily="18" charset="0"/>
              </a:rPr>
              <a:t>are a type of wireless jamming attack that disrupts the communication in a wireless network by transmitting radio frequency signals </a:t>
            </a:r>
            <a:r>
              <a:rPr lang="en-IN" sz="2800" b="1" dirty="0">
                <a:effectLst/>
                <a:latin typeface="Times New Roman" panose="02020603050405020304" pitchFamily="18" charset="0"/>
                <a:cs typeface="Times New Roman" panose="02020603050405020304" pitchFamily="18" charset="0"/>
              </a:rPr>
              <a:t>indiscriminately</a:t>
            </a:r>
            <a:r>
              <a:rPr lang="en-IN" sz="2800" dirty="0">
                <a:effectLst/>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IN" sz="2800" dirty="0">
                <a:effectLst/>
                <a:latin typeface="Times New Roman" panose="02020603050405020304" pitchFamily="18" charset="0"/>
                <a:cs typeface="Times New Roman" panose="02020603050405020304" pitchFamily="18" charset="0"/>
              </a:rPr>
              <a:t>In a random jamming attack, the attacker transmits radio signals on the same frequency as the legitimate wireless network, effectively blocking or jamming the communication between nodes in the network.</a:t>
            </a:r>
          </a:p>
          <a:p>
            <a:pPr marL="285750" indent="-285750" algn="just">
              <a:buFont typeface="Arial" panose="020B0604020202020204" pitchFamily="34" charset="0"/>
              <a:buChar char="•"/>
            </a:pPr>
            <a:r>
              <a:rPr lang="en-IN" sz="2800" dirty="0">
                <a:effectLst/>
                <a:latin typeface="Times New Roman" panose="02020603050405020304" pitchFamily="18" charset="0"/>
                <a:cs typeface="Times New Roman" panose="02020603050405020304" pitchFamily="18" charset="0"/>
              </a:rPr>
              <a:t>This type of attack is particularly difficult to defend against, as the attacker does not target specific nodes or transmissions, but instead jams all signals in the affected frequency range. </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7671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7" name="TextBox 6">
            <a:extLst>
              <a:ext uri="{FF2B5EF4-FFF2-40B4-BE49-F238E27FC236}">
                <a16:creationId xmlns:a16="http://schemas.microsoft.com/office/drawing/2014/main" id="{8648D72B-2B78-084F-946F-F12DFD74955D}"/>
              </a:ext>
            </a:extLst>
          </p:cNvPr>
          <p:cNvSpPr txBox="1"/>
          <p:nvPr/>
        </p:nvSpPr>
        <p:spPr>
          <a:xfrm>
            <a:off x="226426" y="167521"/>
            <a:ext cx="4608333"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Detection Procedure</a:t>
            </a:r>
          </a:p>
        </p:txBody>
      </p:sp>
      <p:sp>
        <p:nvSpPr>
          <p:cNvPr id="8" name="TextBox 7">
            <a:extLst>
              <a:ext uri="{FF2B5EF4-FFF2-40B4-BE49-F238E27FC236}">
                <a16:creationId xmlns:a16="http://schemas.microsoft.com/office/drawing/2014/main" id="{200831E1-8156-2D4A-955C-A8B07B2A49CE}"/>
              </a:ext>
            </a:extLst>
          </p:cNvPr>
          <p:cNvSpPr txBox="1"/>
          <p:nvPr/>
        </p:nvSpPr>
        <p:spPr>
          <a:xfrm>
            <a:off x="474120" y="998518"/>
            <a:ext cx="11108280" cy="5262979"/>
          </a:xfrm>
          <a:prstGeom prst="rect">
            <a:avLst/>
          </a:prstGeom>
          <a:noFill/>
        </p:spPr>
        <p:txBody>
          <a:bodyPr wrap="square" rtlCol="0">
            <a:spAutoFit/>
          </a:bodyPr>
          <a:lstStyle/>
          <a:p>
            <a:pPr marL="342900" lvl="0" indent="-342900" algn="just">
              <a:buFont typeface="Arial" panose="020B0604020202020204" pitchFamily="34" charset="0"/>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After simulating the network with 10 nodes and different types of attackers with variation in number of attackers, we will be getting the trace files from which we will be extracting the characteristics such as number of packets sent, received and dropped by each node by which we will be able to detect the malicious nodes or not.</a:t>
            </a:r>
          </a:p>
          <a:p>
            <a:pPr lvl="0" algn="just"/>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mj-lt"/>
              <a:buAutoNum type="arabicPeriod"/>
            </a:pPr>
            <a:r>
              <a:rPr lang="en-IN" sz="2400" b="1" dirty="0">
                <a:effectLst/>
                <a:latin typeface="Calibri" panose="020F0502020204030204" pitchFamily="34" charset="0"/>
                <a:ea typeface="Calibri" panose="020F0502020204030204" pitchFamily="34" charset="0"/>
                <a:cs typeface="Times New Roman" panose="02020603050405020304" pitchFamily="18" charset="0"/>
              </a:rPr>
              <a:t>Packets Sent</a:t>
            </a:r>
          </a:p>
          <a:p>
            <a:pPr lvl="1" algn="just"/>
            <a:r>
              <a:rPr lang="en-IN" sz="2400" dirty="0">
                <a:latin typeface="Times New Roman" panose="02020603050405020304" pitchFamily="18" charset="0"/>
                <a:cs typeface="Times New Roman" panose="02020603050405020304" pitchFamily="18" charset="0"/>
              </a:rPr>
              <a:t>Packet Sent by a node refers to a unit of data that is transmitted between nodes in the network. </a:t>
            </a:r>
          </a:p>
          <a:p>
            <a:pPr marL="342900" lvl="0" indent="-342900" algn="just">
              <a:buFont typeface="+mj-lt"/>
              <a:buAutoNum type="arabicPeriod"/>
            </a:pPr>
            <a:r>
              <a:rPr lang="en-IN" sz="2400" b="1" dirty="0">
                <a:latin typeface="Calibri" panose="020F0502020204030204" pitchFamily="34" charset="0"/>
                <a:ea typeface="Calibri" panose="020F0502020204030204" pitchFamily="34" charset="0"/>
                <a:cs typeface="Times New Roman" panose="02020603050405020304" pitchFamily="18" charset="0"/>
              </a:rPr>
              <a:t>Packets Received</a:t>
            </a:r>
          </a:p>
          <a:p>
            <a:pPr lvl="1" algn="just"/>
            <a:r>
              <a:rPr lang="en-IN" sz="2400" dirty="0">
                <a:latin typeface="Times New Roman" panose="02020603050405020304" pitchFamily="18" charset="0"/>
                <a:cs typeface="Times New Roman" panose="02020603050405020304" pitchFamily="18" charset="0"/>
              </a:rPr>
              <a:t>Packets Received by a node refers to the number of data packets that have been successfully received by that particular node from other nodes in the network.</a:t>
            </a:r>
          </a:p>
          <a:p>
            <a:pPr marL="342900" indent="-342900" algn="just">
              <a:buFont typeface="+mj-lt"/>
              <a:buAutoNum type="arabicPeriod"/>
            </a:pPr>
            <a:r>
              <a:rPr lang="en-IN" sz="2400" b="1" dirty="0">
                <a:latin typeface="Calibri" panose="020F0502020204030204" pitchFamily="34" charset="0"/>
                <a:cs typeface="Times New Roman" panose="02020603050405020304" pitchFamily="18" charset="0"/>
              </a:rPr>
              <a:t>Packets Drop</a:t>
            </a:r>
          </a:p>
          <a:p>
            <a:pPr lvl="1" algn="just"/>
            <a:r>
              <a:rPr lang="en-IN" sz="2400" dirty="0">
                <a:latin typeface="Times New Roman" panose="02020603050405020304" pitchFamily="18" charset="0"/>
                <a:cs typeface="Times New Roman" panose="02020603050405020304" pitchFamily="18" charset="0"/>
              </a:rPr>
              <a:t>Packets Dropped by a node in a network refer to the number of data packets that are discarded by the node without being forwarded to the next node in the network.</a:t>
            </a:r>
          </a:p>
        </p:txBody>
      </p:sp>
    </p:spTree>
    <p:extLst>
      <p:ext uri="{BB962C8B-B14F-4D97-AF65-F5344CB8AC3E}">
        <p14:creationId xmlns:p14="http://schemas.microsoft.com/office/powerpoint/2010/main" val="3865625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BCA59833-F7D9-FB43-89F7-E1D1D426D970}"/>
                  </a:ext>
                </a:extLst>
              </p:cNvPr>
              <p:cNvSpPr txBox="1">
                <a:spLocks/>
              </p:cNvSpPr>
              <p:nvPr/>
            </p:nvSpPr>
            <p:spPr>
              <a:xfrm>
                <a:off x="121323" y="130606"/>
                <a:ext cx="11844250" cy="64909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IN" sz="2600" b="1" dirty="0">
                    <a:latin typeface="Times New Roman" panose="02020603050405020304" pitchFamily="18" charset="0"/>
                    <a:ea typeface="SimSun" panose="02010600030101010101" pitchFamily="2" charset="-122"/>
                  </a:rPr>
                  <a:t>Packet Delivery Ratio: </a:t>
                </a:r>
              </a:p>
              <a:p>
                <a:pPr algn="just"/>
                <a:endParaRPr lang="en-IN" sz="2000" i="1" dirty="0">
                  <a:latin typeface="Times New Roman" panose="02020603050405020304" pitchFamily="18" charset="0"/>
                  <a:ea typeface="SimSun" panose="02010600030101010101" pitchFamily="2" charset="-122"/>
                </a:endParaRPr>
              </a:p>
              <a:p>
                <a:pPr algn="just"/>
                <a:r>
                  <a:rPr lang="en-IN" sz="2000" dirty="0">
                    <a:latin typeface="Times New Roman" panose="02020603050405020304" pitchFamily="18" charset="0"/>
                    <a:ea typeface="SimSun" panose="02010600030101010101" pitchFamily="2" charset="-122"/>
                    <a:cs typeface="Times New Roman" panose="02020603050405020304" pitchFamily="18" charset="0"/>
                  </a:rPr>
                  <a:t>       Packet delivery ratio (PDR) is a crucial metric that measures the effectiveness of data transmission in a network by determining.</a:t>
                </a:r>
              </a:p>
              <a:p>
                <a:pPr indent="457200" algn="just"/>
                <a:r>
                  <a:rPr lang="en-IN" sz="2000" i="1" dirty="0">
                    <a:effectLst/>
                    <a:latin typeface="Times New Roman" panose="02020603050405020304" pitchFamily="18" charset="0"/>
                    <a:ea typeface="SimSun" panose="02010600030101010101" pitchFamily="2" charset="-122"/>
                  </a:rPr>
                  <a:t> </a:t>
                </a:r>
                <a:endParaRPr lang="en-IN" sz="2000" dirty="0">
                  <a:effectLst/>
                  <a:latin typeface="Times New Roman" panose="02020603050405020304" pitchFamily="18" charset="0"/>
                  <a:ea typeface="SimSun" panose="02010600030101010101" pitchFamily="2" charset="-122"/>
                </a:endParaRPr>
              </a:p>
              <a:p>
                <a:pPr algn="ctr"/>
                <a:r>
                  <a:rPr lang="en-IN" sz="2000" dirty="0">
                    <a:effectLst/>
                    <a:latin typeface="Times New Roman" panose="02020603050405020304" pitchFamily="18" charset="0"/>
                    <a:ea typeface="SimSun" panose="02010600030101010101" pitchFamily="2" charset="-122"/>
                  </a:rPr>
                  <a:t>Packet Delivery Ratio = </a:t>
                </a:r>
                <a14:m>
                  <m:oMath xmlns:m="http://schemas.openxmlformats.org/officeDocument/2006/math">
                    <m:f>
                      <m:fPr>
                        <m:ctrlPr>
                          <a:rPr lang="en-IN" sz="2000" i="1">
                            <a:effectLst/>
                            <a:latin typeface="Cambria Math" panose="02040503050406030204" pitchFamily="18" charset="0"/>
                            <a:ea typeface="SimSun" panose="02010600030101010101" pitchFamily="2" charset="-122"/>
                          </a:rPr>
                        </m:ctrlPr>
                      </m:fPr>
                      <m:num>
                        <m:nary>
                          <m:naryPr>
                            <m:chr m:val="∑"/>
                            <m:limLoc m:val="undOvr"/>
                            <m:subHide m:val="on"/>
                            <m:supHide m:val="on"/>
                            <m:ctrlPr>
                              <a:rPr lang="en-IN" sz="2000" i="1">
                                <a:effectLst/>
                                <a:latin typeface="Cambria Math" panose="02040503050406030204" pitchFamily="18" charset="0"/>
                                <a:ea typeface="SimSun" panose="02010600030101010101" pitchFamily="2" charset="-122"/>
                              </a:rPr>
                            </m:ctrlPr>
                          </m:naryPr>
                          <m:sub/>
                          <m:sup/>
                          <m:e>
                            <m:r>
                              <a:rPr lang="en-IN" sz="2000">
                                <a:effectLst/>
                                <a:latin typeface="Cambria Math" panose="02040503050406030204" pitchFamily="18" charset="0"/>
                                <a:ea typeface="SimSun" panose="02010600030101010101" pitchFamily="2" charset="-122"/>
                              </a:rPr>
                              <m:t>(</m:t>
                            </m:r>
                            <m:r>
                              <m:rPr>
                                <m:sty m:val="p"/>
                              </m:rPr>
                              <a:rPr lang="en-IN" sz="2000">
                                <a:effectLst/>
                                <a:latin typeface="Cambria Math" panose="02040503050406030204" pitchFamily="18" charset="0"/>
                                <a:ea typeface="SimSun" panose="02010600030101010101" pitchFamily="2" charset="-122"/>
                              </a:rPr>
                              <m:t>Number</m:t>
                            </m:r>
                            <m:r>
                              <a:rPr lang="en-IN" sz="2000">
                                <a:effectLst/>
                                <a:latin typeface="Cambria Math" panose="02040503050406030204" pitchFamily="18" charset="0"/>
                                <a:ea typeface="SimSun" panose="02010600030101010101" pitchFamily="2" charset="-122"/>
                              </a:rPr>
                              <m:t> </m:t>
                            </m:r>
                            <m:r>
                              <m:rPr>
                                <m:sty m:val="p"/>
                              </m:rPr>
                              <a:rPr lang="en-IN" sz="2000">
                                <a:effectLst/>
                                <a:latin typeface="Cambria Math" panose="02040503050406030204" pitchFamily="18" charset="0"/>
                                <a:ea typeface="SimSun" panose="02010600030101010101" pitchFamily="2" charset="-122"/>
                              </a:rPr>
                              <m:t>of</m:t>
                            </m:r>
                            <m:r>
                              <a:rPr lang="en-IN" sz="2000">
                                <a:effectLst/>
                                <a:latin typeface="Cambria Math" panose="02040503050406030204" pitchFamily="18" charset="0"/>
                                <a:ea typeface="SimSun" panose="02010600030101010101" pitchFamily="2" charset="-122"/>
                              </a:rPr>
                              <m:t> </m:t>
                            </m:r>
                            <m:r>
                              <m:rPr>
                                <m:sty m:val="p"/>
                              </m:rPr>
                              <a:rPr lang="en-IN" sz="2000">
                                <a:effectLst/>
                                <a:latin typeface="Cambria Math" panose="02040503050406030204" pitchFamily="18" charset="0"/>
                                <a:ea typeface="SimSun" panose="02010600030101010101" pitchFamily="2" charset="-122"/>
                              </a:rPr>
                              <m:t>Packets</m:t>
                            </m:r>
                            <m:r>
                              <a:rPr lang="en-IN" sz="2000">
                                <a:effectLst/>
                                <a:latin typeface="Cambria Math" panose="02040503050406030204" pitchFamily="18" charset="0"/>
                                <a:ea typeface="SimSun" panose="02010600030101010101" pitchFamily="2" charset="-122"/>
                              </a:rPr>
                              <m:t> </m:t>
                            </m:r>
                            <m:r>
                              <m:rPr>
                                <m:sty m:val="p"/>
                              </m:rPr>
                              <a:rPr lang="en-IN" sz="2000">
                                <a:effectLst/>
                                <a:latin typeface="Cambria Math" panose="02040503050406030204" pitchFamily="18" charset="0"/>
                                <a:ea typeface="SimSun" panose="02010600030101010101" pitchFamily="2" charset="-122"/>
                              </a:rPr>
                              <m:t>Delivered</m:t>
                            </m:r>
                            <m:r>
                              <a:rPr lang="en-IN" sz="2000">
                                <a:effectLst/>
                                <a:latin typeface="Cambria Math" panose="02040503050406030204" pitchFamily="18" charset="0"/>
                                <a:ea typeface="SimSun" panose="02010600030101010101" pitchFamily="2" charset="-122"/>
                              </a:rPr>
                              <m:t> </m:t>
                            </m:r>
                            <m:r>
                              <m:rPr>
                                <m:sty m:val="p"/>
                              </m:rPr>
                              <a:rPr lang="en-IN" sz="2000">
                                <a:effectLst/>
                                <a:latin typeface="Cambria Math" panose="02040503050406030204" pitchFamily="18" charset="0"/>
                                <a:ea typeface="SimSun" panose="02010600030101010101" pitchFamily="2" charset="-122"/>
                              </a:rPr>
                              <m:t>to</m:t>
                            </m:r>
                            <m:r>
                              <a:rPr lang="en-IN" sz="2000">
                                <a:effectLst/>
                                <a:latin typeface="Cambria Math" panose="02040503050406030204" pitchFamily="18" charset="0"/>
                                <a:ea typeface="SimSun" panose="02010600030101010101" pitchFamily="2" charset="-122"/>
                              </a:rPr>
                              <m:t> </m:t>
                            </m:r>
                            <m:r>
                              <m:rPr>
                                <m:sty m:val="p"/>
                              </m:rPr>
                              <a:rPr lang="en-IN" sz="2000">
                                <a:effectLst/>
                                <a:latin typeface="Cambria Math" panose="02040503050406030204" pitchFamily="18" charset="0"/>
                                <a:ea typeface="SimSun" panose="02010600030101010101" pitchFamily="2" charset="-122"/>
                              </a:rPr>
                              <m:t>Destination</m:t>
                            </m:r>
                            <m:r>
                              <a:rPr lang="en-IN" sz="2000">
                                <a:effectLst/>
                                <a:latin typeface="Cambria Math" panose="02040503050406030204" pitchFamily="18" charset="0"/>
                                <a:ea typeface="SimSun" panose="02010600030101010101" pitchFamily="2" charset="-122"/>
                              </a:rPr>
                              <m:t>)</m:t>
                            </m:r>
                          </m:e>
                        </m:nary>
                      </m:num>
                      <m:den>
                        <m:nary>
                          <m:naryPr>
                            <m:chr m:val="∑"/>
                            <m:limLoc m:val="undOvr"/>
                            <m:subHide m:val="on"/>
                            <m:supHide m:val="on"/>
                            <m:ctrlPr>
                              <a:rPr lang="en-IN" sz="2000" i="1">
                                <a:effectLst/>
                                <a:latin typeface="Cambria Math" panose="02040503050406030204" pitchFamily="18" charset="0"/>
                                <a:ea typeface="SimSun" panose="02010600030101010101" pitchFamily="2" charset="-122"/>
                              </a:rPr>
                            </m:ctrlPr>
                          </m:naryPr>
                          <m:sub/>
                          <m:sup/>
                          <m:e>
                            <m:r>
                              <a:rPr lang="en-IN" sz="2000">
                                <a:effectLst/>
                                <a:latin typeface="Cambria Math" panose="02040503050406030204" pitchFamily="18" charset="0"/>
                                <a:ea typeface="SimSun" panose="02010600030101010101" pitchFamily="2" charset="-122"/>
                              </a:rPr>
                              <m:t>(</m:t>
                            </m:r>
                            <m:r>
                              <m:rPr>
                                <m:sty m:val="p"/>
                              </m:rPr>
                              <a:rPr lang="en-IN" sz="2000">
                                <a:effectLst/>
                                <a:latin typeface="Cambria Math" panose="02040503050406030204" pitchFamily="18" charset="0"/>
                                <a:ea typeface="SimSun" panose="02010600030101010101" pitchFamily="2" charset="-122"/>
                              </a:rPr>
                              <m:t>Total</m:t>
                            </m:r>
                            <m:r>
                              <a:rPr lang="en-IN" sz="2000">
                                <a:effectLst/>
                                <a:latin typeface="Cambria Math" panose="02040503050406030204" pitchFamily="18" charset="0"/>
                                <a:ea typeface="SimSun" panose="02010600030101010101" pitchFamily="2" charset="-122"/>
                              </a:rPr>
                              <m:t> </m:t>
                            </m:r>
                            <m:r>
                              <m:rPr>
                                <m:sty m:val="p"/>
                              </m:rPr>
                              <a:rPr lang="en-IN" sz="2000">
                                <a:effectLst/>
                                <a:latin typeface="Cambria Math" panose="02040503050406030204" pitchFamily="18" charset="0"/>
                                <a:ea typeface="SimSun" panose="02010600030101010101" pitchFamily="2" charset="-122"/>
                              </a:rPr>
                              <m:t>Number</m:t>
                            </m:r>
                            <m:r>
                              <a:rPr lang="en-IN" sz="2000">
                                <a:effectLst/>
                                <a:latin typeface="Cambria Math" panose="02040503050406030204" pitchFamily="18" charset="0"/>
                                <a:ea typeface="SimSun" panose="02010600030101010101" pitchFamily="2" charset="-122"/>
                              </a:rPr>
                              <m:t> </m:t>
                            </m:r>
                            <m:r>
                              <m:rPr>
                                <m:sty m:val="p"/>
                              </m:rPr>
                              <a:rPr lang="en-IN" sz="2000">
                                <a:effectLst/>
                                <a:latin typeface="Cambria Math" panose="02040503050406030204" pitchFamily="18" charset="0"/>
                                <a:ea typeface="SimSun" panose="02010600030101010101" pitchFamily="2" charset="-122"/>
                              </a:rPr>
                              <m:t>of</m:t>
                            </m:r>
                            <m:r>
                              <a:rPr lang="en-IN" sz="2000">
                                <a:effectLst/>
                                <a:latin typeface="Cambria Math" panose="02040503050406030204" pitchFamily="18" charset="0"/>
                                <a:ea typeface="SimSun" panose="02010600030101010101" pitchFamily="2" charset="-122"/>
                              </a:rPr>
                              <m:t> </m:t>
                            </m:r>
                            <m:r>
                              <m:rPr>
                                <m:sty m:val="p"/>
                              </m:rPr>
                              <a:rPr lang="en-IN" sz="2000">
                                <a:effectLst/>
                                <a:latin typeface="Cambria Math" panose="02040503050406030204" pitchFamily="18" charset="0"/>
                                <a:ea typeface="SimSun" panose="02010600030101010101" pitchFamily="2" charset="-122"/>
                              </a:rPr>
                              <m:t>Packets</m:t>
                            </m:r>
                            <m:r>
                              <a:rPr lang="en-IN" sz="2000">
                                <a:effectLst/>
                                <a:latin typeface="Cambria Math" panose="02040503050406030204" pitchFamily="18" charset="0"/>
                                <a:ea typeface="SimSun" panose="02010600030101010101" pitchFamily="2" charset="-122"/>
                              </a:rPr>
                              <m:t> </m:t>
                            </m:r>
                            <m:r>
                              <m:rPr>
                                <m:sty m:val="p"/>
                              </m:rPr>
                              <a:rPr lang="en-IN" sz="2000">
                                <a:effectLst/>
                                <a:latin typeface="Cambria Math" panose="02040503050406030204" pitchFamily="18" charset="0"/>
                                <a:ea typeface="SimSun" panose="02010600030101010101" pitchFamily="2" charset="-122"/>
                              </a:rPr>
                              <m:t>Sent</m:t>
                            </m:r>
                          </m:e>
                        </m:nary>
                        <m:r>
                          <a:rPr lang="en-IN" sz="2000">
                            <a:effectLst/>
                            <a:latin typeface="Cambria Math" panose="02040503050406030204" pitchFamily="18" charset="0"/>
                            <a:ea typeface="SimSun" panose="02010600030101010101" pitchFamily="2" charset="-122"/>
                          </a:rPr>
                          <m:t>)</m:t>
                        </m:r>
                      </m:den>
                    </m:f>
                    <m:r>
                      <a:rPr lang="en-IN" sz="2000" i="1">
                        <a:effectLst/>
                        <a:latin typeface="Cambria Math" panose="02040503050406030204" pitchFamily="18" charset="0"/>
                        <a:ea typeface="SimSun" panose="02010600030101010101" pitchFamily="2" charset="-122"/>
                      </a:rPr>
                      <m:t>∗</m:t>
                    </m:r>
                    <m:r>
                      <a:rPr lang="en-IN" sz="2000">
                        <a:effectLst/>
                        <a:latin typeface="Cambria Math" panose="02040503050406030204" pitchFamily="18" charset="0"/>
                        <a:ea typeface="SimSun" panose="02010600030101010101" pitchFamily="2" charset="-122"/>
                      </a:rPr>
                      <m:t>100</m:t>
                    </m:r>
                  </m:oMath>
                </a14:m>
                <a:endParaRPr lang="en-IN" sz="2000" dirty="0">
                  <a:effectLst/>
                  <a:latin typeface="Times New Roman" panose="02020603050405020304" pitchFamily="18" charset="0"/>
                  <a:ea typeface="SimSun" panose="02010600030101010101" pitchFamily="2" charset="-122"/>
                </a:endParaRPr>
              </a:p>
              <a:p>
                <a:pPr algn="just"/>
                <a:endParaRPr lang="en-IN" sz="2000" dirty="0">
                  <a:latin typeface="Times New Roman" panose="02020603050405020304" pitchFamily="18" charset="0"/>
                  <a:ea typeface="SimSun" panose="02010600030101010101" pitchFamily="2" charset="-122"/>
                  <a:cs typeface="Times New Roman" panose="02020603050405020304" pitchFamily="18" charset="0"/>
                </a:endParaRPr>
              </a:p>
              <a:p>
                <a:pPr algn="just"/>
                <a:endParaRPr lang="en-IN" sz="2000" i="1" dirty="0">
                  <a:effectLst/>
                  <a:latin typeface="Times New Roman" panose="02020603050405020304" pitchFamily="18" charset="0"/>
                  <a:ea typeface="SimSun" panose="02010600030101010101" pitchFamily="2" charset="-122"/>
                </a:endParaRPr>
              </a:p>
              <a:p>
                <a:pPr algn="just"/>
                <a:r>
                  <a:rPr lang="en-IN" sz="2600" b="1" dirty="0">
                    <a:effectLst/>
                    <a:latin typeface="Times New Roman" panose="02020603050405020304" pitchFamily="18" charset="0"/>
                    <a:ea typeface="SimSun" panose="02010600030101010101" pitchFamily="2" charset="-122"/>
                  </a:rPr>
                  <a:t>Packet Drop Ratio:</a:t>
                </a:r>
              </a:p>
              <a:p>
                <a:pPr algn="just"/>
                <a:endParaRPr lang="en-IN" sz="1800" dirty="0">
                  <a:effectLst/>
                  <a:latin typeface="Times New Roman" panose="02020603050405020304" pitchFamily="18" charset="0"/>
                  <a:ea typeface="SimSun" panose="02010600030101010101" pitchFamily="2" charset="-122"/>
                </a:endParaRPr>
              </a:p>
              <a:p>
                <a:r>
                  <a:rPr lang="en-IN"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IN" sz="2000" dirty="0">
                    <a:effectLst/>
                    <a:latin typeface="Times New Roman" panose="02020603050405020304" pitchFamily="18" charset="0"/>
                    <a:ea typeface="SimSun" panose="02010600030101010101" pitchFamily="2" charset="-122"/>
                    <a:cs typeface="Times New Roman" panose="02020603050405020304" pitchFamily="18" charset="0"/>
                  </a:rPr>
                  <a:t>Packet drop ratio is a crucial metric that calculates the percentage of lost or dropped packets during network transmission.</a:t>
                </a:r>
                <a:r>
                  <a:rPr lang="en-IN" sz="2000" dirty="0">
                    <a:effectLst/>
                    <a:latin typeface="Times New Roman" panose="02020603050405020304" pitchFamily="18" charset="0"/>
                    <a:cs typeface="Times New Roman" panose="02020603050405020304" pitchFamily="18" charset="0"/>
                  </a:rPr>
                  <a:t> </a:t>
                </a:r>
              </a:p>
              <a:p>
                <a:endParaRPr lang="en-IN" sz="2000" b="1" dirty="0">
                  <a:solidFill>
                    <a:srgbClr val="C00000"/>
                  </a:solidFill>
                  <a:latin typeface="Times New Roman" panose="02020603050405020304" pitchFamily="18" charset="0"/>
                  <a:cs typeface="Times New Roman" panose="02020603050405020304" pitchFamily="18" charset="0"/>
                </a:endParaRPr>
              </a:p>
              <a:p>
                <a:endParaRPr lang="en-IN" sz="2000" b="1" dirty="0">
                  <a:solidFill>
                    <a:srgbClr val="C00000"/>
                  </a:solidFill>
                  <a:latin typeface="Times New Roman" panose="02020603050405020304" pitchFamily="18" charset="0"/>
                  <a:cs typeface="Times New Roman" panose="02020603050405020304" pitchFamily="18" charset="0"/>
                </a:endParaRPr>
              </a:p>
              <a:p>
                <a:pPr algn="ctr"/>
                <a:r>
                  <a:rPr lang="en-IN" sz="2000" dirty="0">
                    <a:effectLst/>
                    <a:latin typeface="Times New Roman" panose="02020603050405020304" pitchFamily="18" charset="0"/>
                    <a:ea typeface="SimSun" panose="02010600030101010101" pitchFamily="2" charset="-122"/>
                  </a:rPr>
                  <a:t>Packet Drop Ratio = </a:t>
                </a:r>
                <a14:m>
                  <m:oMath xmlns:m="http://schemas.openxmlformats.org/officeDocument/2006/math">
                    <m:f>
                      <m:fPr>
                        <m:ctrlPr>
                          <a:rPr lang="en-IN" sz="2000" i="1">
                            <a:effectLst/>
                            <a:latin typeface="Cambria Math" panose="02040503050406030204" pitchFamily="18" charset="0"/>
                            <a:ea typeface="SimSun" panose="02010600030101010101" pitchFamily="2" charset="-122"/>
                          </a:rPr>
                        </m:ctrlPr>
                      </m:fPr>
                      <m:num>
                        <m:nary>
                          <m:naryPr>
                            <m:chr m:val="∑"/>
                            <m:limLoc m:val="undOvr"/>
                            <m:subHide m:val="on"/>
                            <m:supHide m:val="on"/>
                            <m:ctrlPr>
                              <a:rPr lang="en-IN" sz="2000" i="1">
                                <a:effectLst/>
                                <a:latin typeface="Cambria Math" panose="02040503050406030204" pitchFamily="18" charset="0"/>
                                <a:ea typeface="SimSun" panose="02010600030101010101" pitchFamily="2" charset="-122"/>
                              </a:rPr>
                            </m:ctrlPr>
                          </m:naryPr>
                          <m:sub/>
                          <m:sup/>
                          <m:e>
                            <m:r>
                              <a:rPr lang="en-IN" sz="2000">
                                <a:effectLst/>
                                <a:latin typeface="Cambria Math" panose="02040503050406030204" pitchFamily="18" charset="0"/>
                                <a:ea typeface="SimSun" panose="02010600030101010101" pitchFamily="2" charset="-122"/>
                              </a:rPr>
                              <m:t>(</m:t>
                            </m:r>
                            <m:r>
                              <a:rPr lang="en-IN" sz="2000" i="1">
                                <a:effectLst/>
                                <a:latin typeface="Cambria Math" panose="02040503050406030204" pitchFamily="18" charset="0"/>
                                <a:ea typeface="SimSun" panose="02010600030101010101" pitchFamily="2" charset="-122"/>
                              </a:rPr>
                              <m:t>𝑁𝑢𝑚𝑏𝑒𝑟</m:t>
                            </m:r>
                            <m:r>
                              <a:rPr lang="en-IN" sz="2000">
                                <a:effectLst/>
                                <a:latin typeface="Cambria Math" panose="02040503050406030204" pitchFamily="18" charset="0"/>
                                <a:ea typeface="SimSun" panose="02010600030101010101" pitchFamily="2" charset="-122"/>
                              </a:rPr>
                              <m:t> </m:t>
                            </m:r>
                            <m:r>
                              <a:rPr lang="en-IN" sz="2000" i="1">
                                <a:effectLst/>
                                <a:latin typeface="Cambria Math" panose="02040503050406030204" pitchFamily="18" charset="0"/>
                                <a:ea typeface="SimSun" panose="02010600030101010101" pitchFamily="2" charset="-122"/>
                              </a:rPr>
                              <m:t>𝑜𝑓</m:t>
                            </m:r>
                            <m:r>
                              <a:rPr lang="en-IN" sz="2000">
                                <a:effectLst/>
                                <a:latin typeface="Cambria Math" panose="02040503050406030204" pitchFamily="18" charset="0"/>
                                <a:ea typeface="SimSun" panose="02010600030101010101" pitchFamily="2" charset="-122"/>
                              </a:rPr>
                              <m:t> </m:t>
                            </m:r>
                            <m:r>
                              <a:rPr lang="en-IN" sz="2000" i="1">
                                <a:effectLst/>
                                <a:latin typeface="Cambria Math" panose="02040503050406030204" pitchFamily="18" charset="0"/>
                                <a:ea typeface="SimSun" panose="02010600030101010101" pitchFamily="2" charset="-122"/>
                              </a:rPr>
                              <m:t>𝑃𝑎𝑐𝑘𝑒𝑡𝑠</m:t>
                            </m:r>
                            <m:r>
                              <a:rPr lang="en-IN" sz="2000">
                                <a:effectLst/>
                                <a:latin typeface="Cambria Math" panose="02040503050406030204" pitchFamily="18" charset="0"/>
                                <a:ea typeface="SimSun" panose="02010600030101010101" pitchFamily="2" charset="-122"/>
                              </a:rPr>
                              <m:t> </m:t>
                            </m:r>
                            <m:r>
                              <a:rPr lang="en-IN" sz="2000" i="1">
                                <a:effectLst/>
                                <a:latin typeface="Cambria Math" panose="02040503050406030204" pitchFamily="18" charset="0"/>
                                <a:ea typeface="SimSun" panose="02010600030101010101" pitchFamily="2" charset="-122"/>
                              </a:rPr>
                              <m:t>𝑁𝑜𝑡</m:t>
                            </m:r>
                            <m:r>
                              <a:rPr lang="en-IN" sz="2000">
                                <a:effectLst/>
                                <a:latin typeface="Cambria Math" panose="02040503050406030204" pitchFamily="18" charset="0"/>
                                <a:ea typeface="SimSun" panose="02010600030101010101" pitchFamily="2" charset="-122"/>
                              </a:rPr>
                              <m:t> </m:t>
                            </m:r>
                            <m:r>
                              <a:rPr lang="en-IN" sz="2000" i="1">
                                <a:effectLst/>
                                <a:latin typeface="Cambria Math" panose="02040503050406030204" pitchFamily="18" charset="0"/>
                                <a:ea typeface="SimSun" panose="02010600030101010101" pitchFamily="2" charset="-122"/>
                              </a:rPr>
                              <m:t>𝐷𝑒𝑙𝑖𝑣𝑒𝑟𝑒𝑑</m:t>
                            </m:r>
                            <m:r>
                              <a:rPr lang="en-IN" sz="2000">
                                <a:effectLst/>
                                <a:latin typeface="Cambria Math" panose="02040503050406030204" pitchFamily="18" charset="0"/>
                                <a:ea typeface="SimSun" panose="02010600030101010101" pitchFamily="2" charset="-122"/>
                              </a:rPr>
                              <m:t> </m:t>
                            </m:r>
                            <m:r>
                              <a:rPr lang="en-IN" sz="2000" i="1">
                                <a:effectLst/>
                                <a:latin typeface="Cambria Math" panose="02040503050406030204" pitchFamily="18" charset="0"/>
                                <a:ea typeface="SimSun" panose="02010600030101010101" pitchFamily="2" charset="-122"/>
                              </a:rPr>
                              <m:t>𝑡𝑜</m:t>
                            </m:r>
                            <m:r>
                              <a:rPr lang="en-IN" sz="2000">
                                <a:effectLst/>
                                <a:latin typeface="Cambria Math" panose="02040503050406030204" pitchFamily="18" charset="0"/>
                                <a:ea typeface="SimSun" panose="02010600030101010101" pitchFamily="2" charset="-122"/>
                              </a:rPr>
                              <m:t> </m:t>
                            </m:r>
                            <m:r>
                              <a:rPr lang="en-IN" sz="2000" i="1">
                                <a:effectLst/>
                                <a:latin typeface="Cambria Math" panose="02040503050406030204" pitchFamily="18" charset="0"/>
                                <a:ea typeface="SimSun" panose="02010600030101010101" pitchFamily="2" charset="-122"/>
                              </a:rPr>
                              <m:t>𝑡h𝑒</m:t>
                            </m:r>
                            <m:r>
                              <a:rPr lang="en-IN" sz="2000">
                                <a:effectLst/>
                                <a:latin typeface="Cambria Math" panose="02040503050406030204" pitchFamily="18" charset="0"/>
                                <a:ea typeface="SimSun" panose="02010600030101010101" pitchFamily="2" charset="-122"/>
                              </a:rPr>
                              <m:t> </m:t>
                            </m:r>
                            <m:r>
                              <a:rPr lang="en-IN" sz="2000" i="1">
                                <a:effectLst/>
                                <a:latin typeface="Cambria Math" panose="02040503050406030204" pitchFamily="18" charset="0"/>
                                <a:ea typeface="SimSun" panose="02010600030101010101" pitchFamily="2" charset="-122"/>
                              </a:rPr>
                              <m:t>𝐷𝑒𝑠𝑡𝑖𝑛𝑎𝑡𝑖𝑜𝑛</m:t>
                            </m:r>
                            <m:r>
                              <a:rPr lang="en-IN" sz="2000">
                                <a:effectLst/>
                                <a:latin typeface="Cambria Math" panose="02040503050406030204" pitchFamily="18" charset="0"/>
                                <a:ea typeface="SimSun" panose="02010600030101010101" pitchFamily="2" charset="-122"/>
                              </a:rPr>
                              <m:t>)</m:t>
                            </m:r>
                          </m:e>
                        </m:nary>
                      </m:num>
                      <m:den>
                        <m:nary>
                          <m:naryPr>
                            <m:chr m:val="∑"/>
                            <m:limLoc m:val="undOvr"/>
                            <m:subHide m:val="on"/>
                            <m:supHide m:val="on"/>
                            <m:ctrlPr>
                              <a:rPr lang="en-IN" sz="2000" i="1">
                                <a:effectLst/>
                                <a:latin typeface="Cambria Math" panose="02040503050406030204" pitchFamily="18" charset="0"/>
                                <a:ea typeface="SimSun" panose="02010600030101010101" pitchFamily="2" charset="-122"/>
                              </a:rPr>
                            </m:ctrlPr>
                          </m:naryPr>
                          <m:sub/>
                          <m:sup/>
                          <m:e>
                            <m:r>
                              <a:rPr lang="en-IN" sz="2000">
                                <a:effectLst/>
                                <a:latin typeface="Cambria Math" panose="02040503050406030204" pitchFamily="18" charset="0"/>
                                <a:ea typeface="SimSun" panose="02010600030101010101" pitchFamily="2" charset="-122"/>
                              </a:rPr>
                              <m:t>(</m:t>
                            </m:r>
                            <m:r>
                              <a:rPr lang="en-IN" sz="2000" i="1">
                                <a:effectLst/>
                                <a:latin typeface="Cambria Math" panose="02040503050406030204" pitchFamily="18" charset="0"/>
                                <a:ea typeface="SimSun" panose="02010600030101010101" pitchFamily="2" charset="-122"/>
                              </a:rPr>
                              <m:t>𝑇𝑜𝑡𝑎𝑙</m:t>
                            </m:r>
                            <m:r>
                              <a:rPr lang="en-IN" sz="2000">
                                <a:effectLst/>
                                <a:latin typeface="Cambria Math" panose="02040503050406030204" pitchFamily="18" charset="0"/>
                                <a:ea typeface="SimSun" panose="02010600030101010101" pitchFamily="2" charset="-122"/>
                              </a:rPr>
                              <m:t> </m:t>
                            </m:r>
                            <m:r>
                              <a:rPr lang="en-IN" sz="2000" i="1">
                                <a:effectLst/>
                                <a:latin typeface="Cambria Math" panose="02040503050406030204" pitchFamily="18" charset="0"/>
                                <a:ea typeface="SimSun" panose="02010600030101010101" pitchFamily="2" charset="-122"/>
                              </a:rPr>
                              <m:t>𝑁𝑢𝑚𝑏𝑒𝑟</m:t>
                            </m:r>
                            <m:r>
                              <a:rPr lang="en-IN" sz="2000">
                                <a:effectLst/>
                                <a:latin typeface="Cambria Math" panose="02040503050406030204" pitchFamily="18" charset="0"/>
                                <a:ea typeface="SimSun" panose="02010600030101010101" pitchFamily="2" charset="-122"/>
                              </a:rPr>
                              <m:t> </m:t>
                            </m:r>
                            <m:r>
                              <a:rPr lang="en-IN" sz="2000" i="1">
                                <a:effectLst/>
                                <a:latin typeface="Cambria Math" panose="02040503050406030204" pitchFamily="18" charset="0"/>
                                <a:ea typeface="SimSun" panose="02010600030101010101" pitchFamily="2" charset="-122"/>
                              </a:rPr>
                              <m:t>𝑜𝑓</m:t>
                            </m:r>
                            <m:r>
                              <a:rPr lang="en-IN" sz="2000">
                                <a:effectLst/>
                                <a:latin typeface="Cambria Math" panose="02040503050406030204" pitchFamily="18" charset="0"/>
                                <a:ea typeface="SimSun" panose="02010600030101010101" pitchFamily="2" charset="-122"/>
                              </a:rPr>
                              <m:t> </m:t>
                            </m:r>
                            <m:r>
                              <a:rPr lang="en-IN" sz="2000" i="1">
                                <a:effectLst/>
                                <a:latin typeface="Cambria Math" panose="02040503050406030204" pitchFamily="18" charset="0"/>
                                <a:ea typeface="SimSun" panose="02010600030101010101" pitchFamily="2" charset="-122"/>
                              </a:rPr>
                              <m:t>𝑃𝑎𝑐𝑘𝑒𝑡𝑠</m:t>
                            </m:r>
                            <m:r>
                              <a:rPr lang="en-IN" sz="2000">
                                <a:effectLst/>
                                <a:latin typeface="Cambria Math" panose="02040503050406030204" pitchFamily="18" charset="0"/>
                                <a:ea typeface="SimSun" panose="02010600030101010101" pitchFamily="2" charset="-122"/>
                              </a:rPr>
                              <m:t> </m:t>
                            </m:r>
                            <m:r>
                              <a:rPr lang="en-IN" sz="2000" i="1">
                                <a:effectLst/>
                                <a:latin typeface="Cambria Math" panose="02040503050406030204" pitchFamily="18" charset="0"/>
                                <a:ea typeface="SimSun" panose="02010600030101010101" pitchFamily="2" charset="-122"/>
                              </a:rPr>
                              <m:t>𝑆𝑒𝑛𝑡</m:t>
                            </m:r>
                          </m:e>
                        </m:nary>
                        <m:r>
                          <a:rPr lang="en-IN" sz="2000">
                            <a:effectLst/>
                            <a:latin typeface="Cambria Math" panose="02040503050406030204" pitchFamily="18" charset="0"/>
                            <a:ea typeface="SimSun" panose="02010600030101010101" pitchFamily="2" charset="-122"/>
                          </a:rPr>
                          <m:t>)</m:t>
                        </m:r>
                      </m:den>
                    </m:f>
                    <m:r>
                      <a:rPr lang="en-IN" sz="2000" i="1">
                        <a:effectLst/>
                        <a:latin typeface="Cambria Math" panose="02040503050406030204" pitchFamily="18" charset="0"/>
                        <a:ea typeface="SimSun" panose="02010600030101010101" pitchFamily="2" charset="-122"/>
                      </a:rPr>
                      <m:t>∗</m:t>
                    </m:r>
                    <m:r>
                      <a:rPr lang="en-IN" sz="2000">
                        <a:effectLst/>
                        <a:latin typeface="Cambria Math" panose="02040503050406030204" pitchFamily="18" charset="0"/>
                        <a:ea typeface="SimSun" panose="02010600030101010101" pitchFamily="2" charset="-122"/>
                      </a:rPr>
                      <m:t>100</m:t>
                    </m:r>
                  </m:oMath>
                </a14:m>
                <a:endParaRPr lang="en-US" sz="2000" dirty="0">
                  <a:effectLst/>
                  <a:latin typeface="Times New Roman" panose="02020603050405020304" pitchFamily="18" charset="0"/>
                  <a:ea typeface="SimSun" panose="02010600030101010101" pitchFamily="2" charset="-122"/>
                </a:endParaRPr>
              </a:p>
              <a:p>
                <a:pPr algn="ctr"/>
                <a:endParaRPr lang="en-IN" sz="2000" b="1" dirty="0">
                  <a:solidFill>
                    <a:srgbClr val="C00000"/>
                  </a:solidFill>
                  <a:latin typeface="Times New Roman" panose="02020603050405020304" pitchFamily="18" charset="0"/>
                  <a:cs typeface="Times New Roman" panose="02020603050405020304" pitchFamily="18" charset="0"/>
                </a:endParaRPr>
              </a:p>
              <a:p>
                <a:pPr algn="ctr"/>
                <a:endParaRPr lang="en-IN" sz="2000" b="1" dirty="0">
                  <a:solidFill>
                    <a:srgbClr val="C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ea typeface="SimSun" panose="02010600030101010101" pitchFamily="2" charset="-122"/>
                    <a:cs typeface="Times New Roman" panose="02020603050405020304" pitchFamily="18" charset="0"/>
                  </a:rPr>
                  <a:t>By calculating the Packet Delivery Ratio and the Packet Drop Ratio using the above collected information such as Number of Packets Sent, Received and Dropped we can differentiate the malicious nodes with normal .</a:t>
                </a:r>
              </a:p>
              <a:p>
                <a:pPr marL="285750" indent="-285750">
                  <a:buFont typeface="Arial" panose="020B0604020202020204" pitchFamily="34" charset="0"/>
                  <a:buChar char="•"/>
                </a:pPr>
                <a:r>
                  <a:rPr lang="en-IN" sz="2000" dirty="0">
                    <a:latin typeface="Times New Roman" panose="02020603050405020304" pitchFamily="18" charset="0"/>
                    <a:ea typeface="SimSun" panose="02010600030101010101" pitchFamily="2" charset="-122"/>
                    <a:cs typeface="Times New Roman" panose="02020603050405020304" pitchFamily="18" charset="0"/>
                  </a:rPr>
                  <a:t>If a node has Packet Delivery Ratio High and Packet Drop Ratio low it can be considered as a Normal node.</a:t>
                </a:r>
              </a:p>
              <a:p>
                <a:pPr marL="285750" indent="-285750">
                  <a:buFont typeface="Arial" panose="020B0604020202020204" pitchFamily="34" charset="0"/>
                  <a:buChar char="•"/>
                </a:pPr>
                <a:r>
                  <a:rPr lang="en-IN" sz="2000" dirty="0">
                    <a:latin typeface="Times New Roman" panose="02020603050405020304" pitchFamily="18" charset="0"/>
                    <a:ea typeface="SimSun" panose="02010600030101010101" pitchFamily="2" charset="-122"/>
                    <a:cs typeface="Times New Roman" panose="02020603050405020304" pitchFamily="18" charset="0"/>
                  </a:rPr>
                  <a:t>Else it will be named after malicious node.</a:t>
                </a:r>
              </a:p>
            </p:txBody>
          </p:sp>
        </mc:Choice>
        <mc:Fallback xmlns="">
          <p:sp>
            <p:nvSpPr>
              <p:cNvPr id="4" name="Title 1">
                <a:extLst>
                  <a:ext uri="{FF2B5EF4-FFF2-40B4-BE49-F238E27FC236}">
                    <a16:creationId xmlns:a16="http://schemas.microsoft.com/office/drawing/2014/main" id="{BCA59833-F7D9-FB43-89F7-E1D1D426D970}"/>
                  </a:ext>
                </a:extLst>
              </p:cNvPr>
              <p:cNvSpPr txBox="1">
                <a:spLocks noRot="1" noChangeAspect="1" noMove="1" noResize="1" noEditPoints="1" noAdjustHandles="1" noChangeArrowheads="1" noChangeShapeType="1" noTextEdit="1"/>
              </p:cNvSpPr>
              <p:nvPr/>
            </p:nvSpPr>
            <p:spPr>
              <a:xfrm>
                <a:off x="121323" y="130606"/>
                <a:ext cx="11844250" cy="6490911"/>
              </a:xfrm>
              <a:prstGeom prst="rect">
                <a:avLst/>
              </a:prstGeom>
              <a:blipFill>
                <a:blip r:embed="rId3"/>
                <a:stretch>
                  <a:fillRect l="-964" t="-1563" r="-535"/>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spTree>
    <p:extLst>
      <p:ext uri="{BB962C8B-B14F-4D97-AF65-F5344CB8AC3E}">
        <p14:creationId xmlns:p14="http://schemas.microsoft.com/office/powerpoint/2010/main" val="2546636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8C07AA87-A060-614C-8F31-E776E5F3B1EC}"/>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pic>
        <p:nvPicPr>
          <p:cNvPr id="3" name="Picture 2">
            <a:extLst>
              <a:ext uri="{FF2B5EF4-FFF2-40B4-BE49-F238E27FC236}">
                <a16:creationId xmlns:a16="http://schemas.microsoft.com/office/drawing/2014/main" id="{C7108F58-FCAF-2643-8244-A0BF036B773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794234" y="115613"/>
            <a:ext cx="4487917" cy="6621517"/>
          </a:xfrm>
          <a:prstGeom prst="rect">
            <a:avLst/>
          </a:prstGeom>
        </p:spPr>
      </p:pic>
    </p:spTree>
    <p:extLst>
      <p:ext uri="{BB962C8B-B14F-4D97-AF65-F5344CB8AC3E}">
        <p14:creationId xmlns:p14="http://schemas.microsoft.com/office/powerpoint/2010/main" val="668172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DFAF026-0906-8242-73A3-4247C00D08FC}"/>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cs typeface="Calibri Light"/>
              </a:rPr>
              <a:t>IMPLEMENTATION</a:t>
            </a:r>
          </a:p>
        </p:txBody>
      </p:sp>
      <p:sp>
        <p:nvSpPr>
          <p:cNvPr id="9" name="Content Placeholder 2">
            <a:extLst>
              <a:ext uri="{FF2B5EF4-FFF2-40B4-BE49-F238E27FC236}">
                <a16:creationId xmlns:a16="http://schemas.microsoft.com/office/drawing/2014/main" id="{17F7D701-36FE-F145-8229-B2A6C8F026F6}"/>
              </a:ext>
            </a:extLst>
          </p:cNvPr>
          <p:cNvSpPr txBox="1">
            <a:spLocks/>
          </p:cNvSpPr>
          <p:nvPr/>
        </p:nvSpPr>
        <p:spPr>
          <a:xfrm>
            <a:off x="1119322" y="2541119"/>
            <a:ext cx="10103881" cy="34287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r>
              <a:rPr lang="en-US" dirty="0">
                <a:cs typeface="Calibri" panose="020F0502020204030204"/>
              </a:rPr>
              <a:t>Initially, the .</a:t>
            </a:r>
            <a:r>
              <a:rPr lang="en-US" dirty="0" err="1">
                <a:cs typeface="Calibri" panose="020F0502020204030204"/>
              </a:rPr>
              <a:t>tcl</a:t>
            </a:r>
            <a:r>
              <a:rPr lang="en-US" dirty="0">
                <a:cs typeface="Calibri" panose="020F0502020204030204"/>
              </a:rPr>
              <a:t> file for running the jamming attack is executed by python to iterate the process several times in ns2 environment of ubuntu operating system.</a:t>
            </a:r>
          </a:p>
          <a:p>
            <a:pPr algn="just">
              <a:buFont typeface="Wingdings" panose="020B0604020202020204" pitchFamily="34" charset="0"/>
              <a:buChar char="Ø"/>
            </a:pPr>
            <a:r>
              <a:rPr lang="en-US" dirty="0">
                <a:cs typeface="Calibri" panose="020F0502020204030204"/>
              </a:rPr>
              <a:t>The resulting trace files and </a:t>
            </a:r>
            <a:r>
              <a:rPr lang="en-US" dirty="0" err="1">
                <a:cs typeface="Calibri" panose="020F0502020204030204"/>
              </a:rPr>
              <a:t>nam</a:t>
            </a:r>
            <a:r>
              <a:rPr lang="en-US" dirty="0">
                <a:cs typeface="Calibri" panose="020F0502020204030204"/>
              </a:rPr>
              <a:t> files are sent as input to a python program to analysis.</a:t>
            </a:r>
          </a:p>
          <a:p>
            <a:pPr algn="just">
              <a:buFont typeface="Wingdings" panose="020B0604020202020204" pitchFamily="34" charset="0"/>
              <a:buChar char="Ø"/>
            </a:pPr>
            <a:r>
              <a:rPr lang="en-US" dirty="0">
                <a:cs typeface="Calibri" panose="020F0502020204030204"/>
              </a:rPr>
              <a:t>Based on the retrieved data, the following graphs have been plotted using Python functionality.</a:t>
            </a:r>
            <a:endParaRPr lang="en-US" dirty="0"/>
          </a:p>
        </p:txBody>
      </p:sp>
    </p:spTree>
    <p:extLst>
      <p:ext uri="{BB962C8B-B14F-4D97-AF65-F5344CB8AC3E}">
        <p14:creationId xmlns:p14="http://schemas.microsoft.com/office/powerpoint/2010/main" val="3122291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455376" y="563506"/>
            <a:ext cx="11281244"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Sent by benign node 2 when there are no attackers in Constant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69829" y="956440"/>
            <a:ext cx="8852338" cy="5901559"/>
          </a:xfrm>
          <a:prstGeom prst="rect">
            <a:avLst/>
          </a:prstGeom>
        </p:spPr>
      </p:pic>
      <p:sp>
        <p:nvSpPr>
          <p:cNvPr id="7" name="Title 1">
            <a:extLst>
              <a:ext uri="{FF2B5EF4-FFF2-40B4-BE49-F238E27FC236}">
                <a16:creationId xmlns:a16="http://schemas.microsoft.com/office/drawing/2014/main" id="{023AF731-90E9-F94B-B1A1-27A0FEDB5484}"/>
              </a:ext>
            </a:extLst>
          </p:cNvPr>
          <p:cNvSpPr txBox="1">
            <a:spLocks/>
          </p:cNvSpPr>
          <p:nvPr/>
        </p:nvSpPr>
        <p:spPr>
          <a:xfrm>
            <a:off x="4738342" y="0"/>
            <a:ext cx="1904196" cy="69642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RESULTS</a:t>
            </a:r>
          </a:p>
        </p:txBody>
      </p:sp>
    </p:spTree>
    <p:extLst>
      <p:ext uri="{BB962C8B-B14F-4D97-AF65-F5344CB8AC3E}">
        <p14:creationId xmlns:p14="http://schemas.microsoft.com/office/powerpoint/2010/main" val="515773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226426" y="260011"/>
            <a:ext cx="11739147"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Received by benign node 2 when there are no attackers in Constant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69828" y="956440"/>
            <a:ext cx="8852338" cy="5901559"/>
          </a:xfrm>
          <a:prstGeom prst="rect">
            <a:avLst/>
          </a:prstGeom>
        </p:spPr>
      </p:pic>
    </p:spTree>
    <p:extLst>
      <p:ext uri="{BB962C8B-B14F-4D97-AF65-F5344CB8AC3E}">
        <p14:creationId xmlns:p14="http://schemas.microsoft.com/office/powerpoint/2010/main" val="3152587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F4DFF39-A174-4266-AE72-131F1EBAD083}"/>
              </a:ext>
            </a:extLst>
          </p:cNvPr>
          <p:cNvSpPr txBox="1"/>
          <p:nvPr/>
        </p:nvSpPr>
        <p:spPr>
          <a:xfrm>
            <a:off x="10649992" y="5193581"/>
            <a:ext cx="4676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a:p>
            <a:endParaRPr lang="en-US">
              <a:cs typeface="Calibri"/>
            </a:endParaRPr>
          </a:p>
        </p:txBody>
      </p:sp>
      <p:pic>
        <p:nvPicPr>
          <p:cNvPr id="5" name="Picture 4" descr="hgfbvsdhfjbv">
            <a:extLst>
              <a:ext uri="{FF2B5EF4-FFF2-40B4-BE49-F238E27FC236}">
                <a16:creationId xmlns:a16="http://schemas.microsoft.com/office/drawing/2014/main" id="{344D59BA-83C5-6B4B-95DD-460C14153D95}"/>
              </a:ext>
            </a:extLst>
          </p:cNvPr>
          <p:cNvPicPr>
            <a:picLocks noChangeAspect="1"/>
          </p:cNvPicPr>
          <p:nvPr/>
        </p:nvPicPr>
        <p:blipFill rotWithShape="1">
          <a:blip r:embed="rId2">
            <a:alphaModFix amt="35000"/>
          </a:blip>
          <a:srcRect t="5309" b="8178"/>
          <a:stretch/>
        </p:blipFill>
        <p:spPr>
          <a:xfrm>
            <a:off x="-3631" y="0"/>
            <a:ext cx="12195631" cy="6858000"/>
          </a:xfrm>
          <a:prstGeom prst="rect">
            <a:avLst/>
          </a:prstGeom>
        </p:spPr>
      </p:pic>
      <p:sp>
        <p:nvSpPr>
          <p:cNvPr id="6" name="Title 1">
            <a:extLst>
              <a:ext uri="{FF2B5EF4-FFF2-40B4-BE49-F238E27FC236}">
                <a16:creationId xmlns:a16="http://schemas.microsoft.com/office/drawing/2014/main" id="{28B0F9E6-3B85-AC4B-BAD5-673902A7E1AA}"/>
              </a:ext>
            </a:extLst>
          </p:cNvPr>
          <p:cNvSpPr txBox="1">
            <a:spLocks/>
          </p:cNvSpPr>
          <p:nvPr/>
        </p:nvSpPr>
        <p:spPr>
          <a:xfrm>
            <a:off x="321321" y="538650"/>
            <a:ext cx="5304103" cy="84760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FF0000"/>
                </a:solidFill>
                <a:latin typeface="Times New Roman" panose="02020603050405020304" pitchFamily="18" charset="0"/>
                <a:cs typeface="Times New Roman" panose="02020603050405020304" pitchFamily="18" charset="0"/>
              </a:rPr>
              <a:t>Introduction – MANETs</a:t>
            </a:r>
          </a:p>
        </p:txBody>
      </p:sp>
      <p:sp>
        <p:nvSpPr>
          <p:cNvPr id="7" name="TextBox 6">
            <a:extLst>
              <a:ext uri="{FF2B5EF4-FFF2-40B4-BE49-F238E27FC236}">
                <a16:creationId xmlns:a16="http://schemas.microsoft.com/office/drawing/2014/main" id="{9DA4B74C-19DC-D041-8C2F-53525FF4890E}"/>
              </a:ext>
            </a:extLst>
          </p:cNvPr>
          <p:cNvSpPr txBox="1"/>
          <p:nvPr/>
        </p:nvSpPr>
        <p:spPr>
          <a:xfrm>
            <a:off x="751919" y="1107755"/>
            <a:ext cx="10396914"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Font typeface="Arial"/>
              <a:buChar char="•"/>
            </a:pPr>
            <a:endParaRPr lang="en-US" sz="2800" dirty="0">
              <a:latin typeface="Times New Roman" panose="02020603050405020304" pitchFamily="18" charset="0"/>
              <a:ea typeface="+mn-lt"/>
              <a:cs typeface="Times New Roman" panose="02020603050405020304" pitchFamily="18" charset="0"/>
            </a:endParaRPr>
          </a:p>
          <a:p>
            <a:pPr marL="342900" indent="-342900" algn="just">
              <a:buFont typeface="Arial"/>
              <a:buChar char="•"/>
            </a:pPr>
            <a:r>
              <a:rPr lang="en-IN" sz="2800" dirty="0">
                <a:latin typeface="Times New Roman" panose="02020603050405020304" pitchFamily="18" charset="0"/>
                <a:cs typeface="Times New Roman" panose="02020603050405020304" pitchFamily="18" charset="0"/>
              </a:rPr>
              <a:t>The first question that comes to mind “What does MANETS mean?”</a:t>
            </a:r>
          </a:p>
          <a:p>
            <a:pPr marL="342900" indent="-342900" algn="just">
              <a:buFont typeface="Arial"/>
              <a:buChar char="•"/>
            </a:pPr>
            <a:endParaRPr lang="en-IN" sz="2800" dirty="0">
              <a:latin typeface="Times New Roman" panose="02020603050405020304" pitchFamily="18" charset="0"/>
              <a:cs typeface="Times New Roman" panose="02020603050405020304" pitchFamily="18" charset="0"/>
            </a:endParaRPr>
          </a:p>
          <a:p>
            <a:pPr marL="342900" indent="-342900" algn="just">
              <a:buFont typeface="Arial"/>
              <a:buChar char="•"/>
            </a:pPr>
            <a:r>
              <a:rPr lang="en-IN" sz="2800" dirty="0">
                <a:latin typeface="Times New Roman" panose="02020603050405020304" pitchFamily="18" charset="0"/>
                <a:cs typeface="Times New Roman" panose="02020603050405020304" pitchFamily="18" charset="0"/>
              </a:rPr>
              <a:t>A Mobile ADHOC Network (MANET) is a self-configuring network of mobile devices connected by wireless links, without the use of a centralized infrastructure or administration.</a:t>
            </a:r>
            <a:endParaRPr lang="en-US" sz="2800" dirty="0">
              <a:latin typeface="Times New Roman" panose="02020603050405020304" pitchFamily="18" charset="0"/>
              <a:cs typeface="Times New Roman" panose="02020603050405020304" pitchFamily="18" charset="0"/>
            </a:endParaRPr>
          </a:p>
          <a:p>
            <a:pPr marL="342900" indent="-342900" algn="just">
              <a:buFont typeface="Arial"/>
              <a:buChar char="•"/>
            </a:pPr>
            <a:endParaRPr lang="en-IN" sz="2800" dirty="0">
              <a:latin typeface="Times New Roman" panose="02020603050405020304" pitchFamily="18" charset="0"/>
              <a:cs typeface="Times New Roman" panose="02020603050405020304" pitchFamily="18" charset="0"/>
            </a:endParaRPr>
          </a:p>
          <a:p>
            <a:pPr marL="342900" indent="-342900" algn="just">
              <a:buFont typeface="Arial"/>
              <a:buChar char="•"/>
            </a:pPr>
            <a:r>
              <a:rPr lang="en-IN" sz="2800" dirty="0">
                <a:latin typeface="Times New Roman" panose="02020603050405020304" pitchFamily="18" charset="0"/>
                <a:cs typeface="Times New Roman" panose="02020603050405020304" pitchFamily="18" charset="0"/>
              </a:rPr>
              <a:t>In a MANET, each device functions as a router, forwarding data to other devices within the network. The nodes in a MANET are free to move independently in any direction, and the network topology may change rapidly and unpredictably over time.</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7769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226426" y="260011"/>
            <a:ext cx="11739147"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Dropped by benign node 2 when there are no attackers in Constant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69829" y="956439"/>
            <a:ext cx="8852338" cy="5901559"/>
          </a:xfrm>
          <a:prstGeom prst="rect">
            <a:avLst/>
          </a:prstGeom>
        </p:spPr>
      </p:pic>
    </p:spTree>
    <p:extLst>
      <p:ext uri="{BB962C8B-B14F-4D97-AF65-F5344CB8AC3E}">
        <p14:creationId xmlns:p14="http://schemas.microsoft.com/office/powerpoint/2010/main" val="3957591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455376" y="260011"/>
            <a:ext cx="11281244"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Sent by benign node 2 when there are 2 attackers in Constant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69829" y="956440"/>
            <a:ext cx="8852338" cy="5901558"/>
          </a:xfrm>
          <a:prstGeom prst="rect">
            <a:avLst/>
          </a:prstGeom>
        </p:spPr>
      </p:pic>
    </p:spTree>
    <p:extLst>
      <p:ext uri="{BB962C8B-B14F-4D97-AF65-F5344CB8AC3E}">
        <p14:creationId xmlns:p14="http://schemas.microsoft.com/office/powerpoint/2010/main" val="375867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455376" y="260011"/>
            <a:ext cx="11281244"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Sent by malicious node 8 when there are 2 attackers in Constant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69829" y="956440"/>
            <a:ext cx="8852337" cy="5901558"/>
          </a:xfrm>
          <a:prstGeom prst="rect">
            <a:avLst/>
          </a:prstGeom>
        </p:spPr>
      </p:pic>
    </p:spTree>
    <p:extLst>
      <p:ext uri="{BB962C8B-B14F-4D97-AF65-F5344CB8AC3E}">
        <p14:creationId xmlns:p14="http://schemas.microsoft.com/office/powerpoint/2010/main" val="2480998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455376" y="260011"/>
            <a:ext cx="11281244"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Sent by malicious node 9 when there are 2 attackers in Constant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69829" y="956440"/>
            <a:ext cx="8852337" cy="5901558"/>
          </a:xfrm>
          <a:prstGeom prst="rect">
            <a:avLst/>
          </a:prstGeom>
        </p:spPr>
      </p:pic>
    </p:spTree>
    <p:extLst>
      <p:ext uri="{BB962C8B-B14F-4D97-AF65-F5344CB8AC3E}">
        <p14:creationId xmlns:p14="http://schemas.microsoft.com/office/powerpoint/2010/main" val="780039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226426" y="260011"/>
            <a:ext cx="11739147"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Received by benign node 2 when there are 2 attackers in Constant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69828" y="956440"/>
            <a:ext cx="8852338" cy="5901558"/>
          </a:xfrm>
          <a:prstGeom prst="rect">
            <a:avLst/>
          </a:prstGeom>
        </p:spPr>
      </p:pic>
    </p:spTree>
    <p:extLst>
      <p:ext uri="{BB962C8B-B14F-4D97-AF65-F5344CB8AC3E}">
        <p14:creationId xmlns:p14="http://schemas.microsoft.com/office/powerpoint/2010/main" val="2626408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149996" y="260012"/>
            <a:ext cx="11892002"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Received by malicious node 8 when there are 2 attackers in Constant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69828" y="956440"/>
            <a:ext cx="8852337" cy="5901558"/>
          </a:xfrm>
          <a:prstGeom prst="rect">
            <a:avLst/>
          </a:prstGeom>
        </p:spPr>
      </p:pic>
    </p:spTree>
    <p:extLst>
      <p:ext uri="{BB962C8B-B14F-4D97-AF65-F5344CB8AC3E}">
        <p14:creationId xmlns:p14="http://schemas.microsoft.com/office/powerpoint/2010/main" val="2958293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149996" y="260012"/>
            <a:ext cx="11892002"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Received by malicious node 9 when there are 2 attackers in Constant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69828" y="956440"/>
            <a:ext cx="8852337" cy="5901558"/>
          </a:xfrm>
          <a:prstGeom prst="rect">
            <a:avLst/>
          </a:prstGeom>
        </p:spPr>
      </p:pic>
    </p:spTree>
    <p:extLst>
      <p:ext uri="{BB962C8B-B14F-4D97-AF65-F5344CB8AC3E}">
        <p14:creationId xmlns:p14="http://schemas.microsoft.com/office/powerpoint/2010/main" val="3774902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226426" y="260011"/>
            <a:ext cx="11739147"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Dropped by benign node 2 when there are 2 attackers in Constant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69829" y="956439"/>
            <a:ext cx="8852338" cy="5901558"/>
          </a:xfrm>
          <a:prstGeom prst="rect">
            <a:avLst/>
          </a:prstGeom>
        </p:spPr>
      </p:pic>
    </p:spTree>
    <p:extLst>
      <p:ext uri="{BB962C8B-B14F-4D97-AF65-F5344CB8AC3E}">
        <p14:creationId xmlns:p14="http://schemas.microsoft.com/office/powerpoint/2010/main" val="169268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121323" y="267774"/>
            <a:ext cx="11844250"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Dropped by malicious node 8 when there are 2 attackers in Constant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69829" y="952562"/>
            <a:ext cx="8852337" cy="5901558"/>
          </a:xfrm>
          <a:prstGeom prst="rect">
            <a:avLst/>
          </a:prstGeom>
        </p:spPr>
      </p:pic>
    </p:spTree>
    <p:extLst>
      <p:ext uri="{BB962C8B-B14F-4D97-AF65-F5344CB8AC3E}">
        <p14:creationId xmlns:p14="http://schemas.microsoft.com/office/powerpoint/2010/main" val="2637489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121323" y="267774"/>
            <a:ext cx="11844250"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Dropped by malicious node 9 when there are 2 attackers in Constant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69829" y="952562"/>
            <a:ext cx="8852337" cy="5901558"/>
          </a:xfrm>
          <a:prstGeom prst="rect">
            <a:avLst/>
          </a:prstGeom>
        </p:spPr>
      </p:pic>
    </p:spTree>
    <p:extLst>
      <p:ext uri="{BB962C8B-B14F-4D97-AF65-F5344CB8AC3E}">
        <p14:creationId xmlns:p14="http://schemas.microsoft.com/office/powerpoint/2010/main" val="2424990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3631"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434562" y="365116"/>
            <a:ext cx="5009797" cy="83709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C000"/>
                </a:solidFill>
                <a:latin typeface="Times New Roman" panose="02020603050405020304" pitchFamily="18" charset="0"/>
                <a:cs typeface="Times New Roman" panose="02020603050405020304" pitchFamily="18" charset="0"/>
              </a:rPr>
              <a:t>Properties of MANETs</a:t>
            </a:r>
          </a:p>
        </p:txBody>
      </p:sp>
      <p:sp>
        <p:nvSpPr>
          <p:cNvPr id="5" name="Title 1">
            <a:extLst>
              <a:ext uri="{FF2B5EF4-FFF2-40B4-BE49-F238E27FC236}">
                <a16:creationId xmlns:a16="http://schemas.microsoft.com/office/drawing/2014/main" id="{1A076E50-513D-B74C-ACBC-809CD778FBEA}"/>
              </a:ext>
            </a:extLst>
          </p:cNvPr>
          <p:cNvSpPr txBox="1">
            <a:spLocks/>
          </p:cNvSpPr>
          <p:nvPr/>
        </p:nvSpPr>
        <p:spPr>
          <a:xfrm>
            <a:off x="931607" y="1202214"/>
            <a:ext cx="6467676" cy="341182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just">
              <a:buFont typeface="Arial" panose="020B0604020202020204" pitchFamily="34" charset="0"/>
              <a:buChar char="•"/>
            </a:pPr>
            <a:r>
              <a:rPr lang="en-IN" sz="3200" dirty="0">
                <a:latin typeface="Times New Roman" panose="02020603050405020304" pitchFamily="18" charset="0"/>
                <a:ea typeface="+mn-ea"/>
                <a:cs typeface="Times New Roman" panose="02020603050405020304" pitchFamily="18" charset="0"/>
              </a:rPr>
              <a:t>Dynamic Topology</a:t>
            </a:r>
          </a:p>
          <a:p>
            <a:pPr marL="457200" indent="-457200" algn="just">
              <a:buFont typeface="Arial" panose="020B0604020202020204" pitchFamily="34" charset="0"/>
              <a:buChar char="•"/>
            </a:pPr>
            <a:r>
              <a:rPr lang="en-IN" sz="3200" dirty="0">
                <a:latin typeface="Times New Roman" panose="02020603050405020304" pitchFamily="18" charset="0"/>
                <a:ea typeface="+mn-ea"/>
                <a:cs typeface="Times New Roman" panose="02020603050405020304" pitchFamily="18" charset="0"/>
              </a:rPr>
              <a:t>Limited Resources</a:t>
            </a:r>
          </a:p>
          <a:p>
            <a:pPr marL="457200" indent="-457200" algn="just">
              <a:buFont typeface="Arial" panose="020B0604020202020204" pitchFamily="34" charset="0"/>
              <a:buChar char="•"/>
            </a:pPr>
            <a:r>
              <a:rPr lang="en-IN" sz="3200" dirty="0">
                <a:latin typeface="Times New Roman" panose="02020603050405020304" pitchFamily="18" charset="0"/>
                <a:ea typeface="+mn-ea"/>
                <a:cs typeface="Times New Roman" panose="02020603050405020304" pitchFamily="18" charset="0"/>
              </a:rPr>
              <a:t>Peer-to-Peer Communication</a:t>
            </a:r>
          </a:p>
          <a:p>
            <a:pPr marL="457200" indent="-457200" algn="just">
              <a:buFont typeface="Arial" panose="020B0604020202020204" pitchFamily="34" charset="0"/>
              <a:buChar char="•"/>
            </a:pPr>
            <a:r>
              <a:rPr lang="en-IN" sz="3200" dirty="0">
                <a:latin typeface="Times New Roman" panose="02020603050405020304" pitchFamily="18" charset="0"/>
                <a:ea typeface="+mn-ea"/>
                <a:cs typeface="Times New Roman" panose="02020603050405020304" pitchFamily="18" charset="0"/>
              </a:rPr>
              <a:t>Autonomous Operation</a:t>
            </a:r>
          </a:p>
          <a:p>
            <a:pPr marL="457200" indent="-457200" algn="just">
              <a:buFont typeface="Arial" panose="020B0604020202020204" pitchFamily="34" charset="0"/>
              <a:buChar char="•"/>
            </a:pPr>
            <a:r>
              <a:rPr lang="en-IN" sz="3200" dirty="0">
                <a:latin typeface="Times New Roman" panose="02020603050405020304" pitchFamily="18" charset="0"/>
                <a:ea typeface="+mn-ea"/>
                <a:cs typeface="Times New Roman" panose="02020603050405020304" pitchFamily="18" charset="0"/>
              </a:rPr>
              <a:t>Limited Bandwidth</a:t>
            </a:r>
          </a:p>
          <a:p>
            <a:pPr marL="457200" indent="-457200" algn="just">
              <a:buFont typeface="Arial" panose="020B0604020202020204" pitchFamily="34" charset="0"/>
              <a:buChar char="•"/>
            </a:pPr>
            <a:r>
              <a:rPr lang="en-IN" sz="3200" dirty="0">
                <a:latin typeface="Times New Roman" panose="02020603050405020304" pitchFamily="18" charset="0"/>
                <a:ea typeface="+mn-ea"/>
                <a:cs typeface="Times New Roman" panose="02020603050405020304" pitchFamily="18" charset="0"/>
              </a:rPr>
              <a:t>Security Challenges</a:t>
            </a:r>
          </a:p>
          <a:p>
            <a:pPr marL="457200" indent="-457200" algn="just">
              <a:buFont typeface="Arial" panose="020B0604020202020204" pitchFamily="34" charset="0"/>
              <a:buChar char="•"/>
            </a:pPr>
            <a:r>
              <a:rPr lang="en-IN" sz="3200" dirty="0">
                <a:latin typeface="Times New Roman" panose="02020603050405020304" pitchFamily="18" charset="0"/>
                <a:ea typeface="+mn-ea"/>
                <a:cs typeface="Times New Roman" panose="02020603050405020304" pitchFamily="18" charset="0"/>
              </a:rPr>
              <a:t>Scalability Issues</a:t>
            </a:r>
          </a:p>
        </p:txBody>
      </p:sp>
    </p:spTree>
    <p:extLst>
      <p:ext uri="{BB962C8B-B14F-4D97-AF65-F5344CB8AC3E}">
        <p14:creationId xmlns:p14="http://schemas.microsoft.com/office/powerpoint/2010/main" val="3405162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226426" y="260011"/>
            <a:ext cx="11739147"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Sent by benign node 2 when there are no attackers in Periodic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8" y="956440"/>
            <a:ext cx="8852338" cy="5901558"/>
          </a:xfrm>
          <a:prstGeom prst="rect">
            <a:avLst/>
          </a:prstGeom>
        </p:spPr>
      </p:pic>
    </p:spTree>
    <p:extLst>
      <p:ext uri="{BB962C8B-B14F-4D97-AF65-F5344CB8AC3E}">
        <p14:creationId xmlns:p14="http://schemas.microsoft.com/office/powerpoint/2010/main" val="3152880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226426" y="260011"/>
            <a:ext cx="11739147"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Received by benign node 2 when there are no attackers in Periodic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8" y="956440"/>
            <a:ext cx="8852338" cy="5901558"/>
          </a:xfrm>
          <a:prstGeom prst="rect">
            <a:avLst/>
          </a:prstGeom>
        </p:spPr>
      </p:pic>
    </p:spTree>
    <p:extLst>
      <p:ext uri="{BB962C8B-B14F-4D97-AF65-F5344CB8AC3E}">
        <p14:creationId xmlns:p14="http://schemas.microsoft.com/office/powerpoint/2010/main" val="3507115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226426" y="260011"/>
            <a:ext cx="11739147"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Dropped by benign node 2 when there are no attackers in Periodic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9" y="956439"/>
            <a:ext cx="8852338" cy="5901558"/>
          </a:xfrm>
          <a:prstGeom prst="rect">
            <a:avLst/>
          </a:prstGeom>
        </p:spPr>
      </p:pic>
    </p:spTree>
    <p:extLst>
      <p:ext uri="{BB962C8B-B14F-4D97-AF65-F5344CB8AC3E}">
        <p14:creationId xmlns:p14="http://schemas.microsoft.com/office/powerpoint/2010/main" val="1740176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455376" y="260011"/>
            <a:ext cx="11281244"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Sent by benign node 2 when there are 2 attackers in Periodic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9" y="956440"/>
            <a:ext cx="8852337" cy="5901558"/>
          </a:xfrm>
          <a:prstGeom prst="rect">
            <a:avLst/>
          </a:prstGeom>
        </p:spPr>
      </p:pic>
    </p:spTree>
    <p:extLst>
      <p:ext uri="{BB962C8B-B14F-4D97-AF65-F5344CB8AC3E}">
        <p14:creationId xmlns:p14="http://schemas.microsoft.com/office/powerpoint/2010/main" val="321791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455376" y="260011"/>
            <a:ext cx="11281244"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Sent by malicious node 8 when there are 2 attackers in Periodic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9" y="956440"/>
            <a:ext cx="8852337" cy="5901558"/>
          </a:xfrm>
          <a:prstGeom prst="rect">
            <a:avLst/>
          </a:prstGeom>
        </p:spPr>
      </p:pic>
    </p:spTree>
    <p:extLst>
      <p:ext uri="{BB962C8B-B14F-4D97-AF65-F5344CB8AC3E}">
        <p14:creationId xmlns:p14="http://schemas.microsoft.com/office/powerpoint/2010/main" val="1878288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455376" y="260011"/>
            <a:ext cx="11281244"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Sent by malicious node 9 when there are 2 attackers in Periodic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9" y="956440"/>
            <a:ext cx="8852337" cy="5901558"/>
          </a:xfrm>
          <a:prstGeom prst="rect">
            <a:avLst/>
          </a:prstGeom>
        </p:spPr>
      </p:pic>
    </p:spTree>
    <p:extLst>
      <p:ext uri="{BB962C8B-B14F-4D97-AF65-F5344CB8AC3E}">
        <p14:creationId xmlns:p14="http://schemas.microsoft.com/office/powerpoint/2010/main" val="3570981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226426" y="260011"/>
            <a:ext cx="11739147"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Received by benign node 2 when there are 2 attackers in Periodic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8" y="956440"/>
            <a:ext cx="8852337" cy="5901558"/>
          </a:xfrm>
          <a:prstGeom prst="rect">
            <a:avLst/>
          </a:prstGeom>
        </p:spPr>
      </p:pic>
    </p:spTree>
    <p:extLst>
      <p:ext uri="{BB962C8B-B14F-4D97-AF65-F5344CB8AC3E}">
        <p14:creationId xmlns:p14="http://schemas.microsoft.com/office/powerpoint/2010/main" val="2619331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149996" y="260012"/>
            <a:ext cx="11892002"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Received by malicious node 8 when there are 2 attackers in Periodic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8" y="956440"/>
            <a:ext cx="8852337" cy="5901558"/>
          </a:xfrm>
          <a:prstGeom prst="rect">
            <a:avLst/>
          </a:prstGeom>
        </p:spPr>
      </p:pic>
    </p:spTree>
    <p:extLst>
      <p:ext uri="{BB962C8B-B14F-4D97-AF65-F5344CB8AC3E}">
        <p14:creationId xmlns:p14="http://schemas.microsoft.com/office/powerpoint/2010/main" val="3077683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149996" y="260012"/>
            <a:ext cx="11892002"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Received by malicious node 9 when there are 2 attackers in Periodic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8" y="956440"/>
            <a:ext cx="8852337" cy="5901558"/>
          </a:xfrm>
          <a:prstGeom prst="rect">
            <a:avLst/>
          </a:prstGeom>
        </p:spPr>
      </p:pic>
    </p:spTree>
    <p:extLst>
      <p:ext uri="{BB962C8B-B14F-4D97-AF65-F5344CB8AC3E}">
        <p14:creationId xmlns:p14="http://schemas.microsoft.com/office/powerpoint/2010/main" val="6356327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226426" y="260011"/>
            <a:ext cx="11739147"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Dropped by benign node 2 when there are 2 attackers in Periodic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9" y="956439"/>
            <a:ext cx="8852337" cy="5901558"/>
          </a:xfrm>
          <a:prstGeom prst="rect">
            <a:avLst/>
          </a:prstGeom>
        </p:spPr>
      </p:pic>
    </p:spTree>
    <p:extLst>
      <p:ext uri="{BB962C8B-B14F-4D97-AF65-F5344CB8AC3E}">
        <p14:creationId xmlns:p14="http://schemas.microsoft.com/office/powerpoint/2010/main" val="3334772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171804" y="291544"/>
            <a:ext cx="7900140" cy="8476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92D050"/>
                </a:solidFill>
                <a:latin typeface="Times New Roman" panose="02020603050405020304" pitchFamily="18" charset="0"/>
                <a:cs typeface="Times New Roman" panose="02020603050405020304" pitchFamily="18" charset="0"/>
              </a:rPr>
              <a:t>Research Challenges in MANETs</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981102" y="1139152"/>
            <a:ext cx="7900140" cy="498837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just">
              <a:buFont typeface="Arial" panose="020B0604020202020204" pitchFamily="34" charset="0"/>
              <a:buChar char="•"/>
            </a:pPr>
            <a:r>
              <a:rPr lang="en-IN" sz="3200" dirty="0">
                <a:latin typeface="Times New Roman" panose="02020603050405020304" pitchFamily="18" charset="0"/>
                <a:ea typeface="+mn-ea"/>
                <a:cs typeface="Times New Roman" panose="02020603050405020304" pitchFamily="18" charset="0"/>
              </a:rPr>
              <a:t>Security</a:t>
            </a:r>
          </a:p>
          <a:p>
            <a:pPr marL="457200" indent="-457200" algn="just">
              <a:buFont typeface="Arial" panose="020B0604020202020204" pitchFamily="34" charset="0"/>
              <a:buChar char="•"/>
            </a:pPr>
            <a:r>
              <a:rPr lang="en-IN" sz="3200" dirty="0">
                <a:latin typeface="Times New Roman" panose="02020603050405020304" pitchFamily="18" charset="0"/>
                <a:ea typeface="+mn-ea"/>
                <a:cs typeface="Times New Roman" panose="02020603050405020304" pitchFamily="18" charset="0"/>
              </a:rPr>
              <a:t>Resource utilization</a:t>
            </a:r>
          </a:p>
          <a:p>
            <a:pPr marL="457200" indent="-457200" algn="just">
              <a:buFont typeface="Arial" panose="020B0604020202020204" pitchFamily="34" charset="0"/>
              <a:buChar char="•"/>
            </a:pPr>
            <a:r>
              <a:rPr lang="en-IN" sz="3200" dirty="0">
                <a:latin typeface="Times New Roman" panose="02020603050405020304" pitchFamily="18" charset="0"/>
                <a:ea typeface="+mn-ea"/>
                <a:cs typeface="Times New Roman" panose="02020603050405020304" pitchFamily="18" charset="0"/>
              </a:rPr>
              <a:t>Routing</a:t>
            </a:r>
          </a:p>
          <a:p>
            <a:pPr marL="457200" indent="-457200" algn="just">
              <a:buFont typeface="Arial" panose="020B0604020202020204" pitchFamily="34" charset="0"/>
              <a:buChar char="•"/>
            </a:pPr>
            <a:r>
              <a:rPr lang="en-IN" sz="3200" dirty="0">
                <a:latin typeface="Times New Roman" panose="02020603050405020304" pitchFamily="18" charset="0"/>
                <a:ea typeface="+mn-ea"/>
                <a:cs typeface="Times New Roman" panose="02020603050405020304" pitchFamily="18" charset="0"/>
              </a:rPr>
              <a:t>Energy efficiency</a:t>
            </a:r>
          </a:p>
          <a:p>
            <a:pPr marL="457200" indent="-457200" algn="just">
              <a:buFont typeface="Arial" panose="020B0604020202020204" pitchFamily="34" charset="0"/>
              <a:buChar char="•"/>
            </a:pPr>
            <a:r>
              <a:rPr lang="en-IN" sz="3200" dirty="0">
                <a:latin typeface="Times New Roman" panose="02020603050405020304" pitchFamily="18" charset="0"/>
                <a:ea typeface="+mn-ea"/>
                <a:cs typeface="Times New Roman" panose="02020603050405020304" pitchFamily="18" charset="0"/>
              </a:rPr>
              <a:t>Quality of Service (QoS)</a:t>
            </a:r>
          </a:p>
          <a:p>
            <a:pPr marL="457200" indent="-457200" algn="just">
              <a:buFont typeface="Arial" panose="020B0604020202020204" pitchFamily="34" charset="0"/>
              <a:buChar char="•"/>
            </a:pPr>
            <a:r>
              <a:rPr lang="en-IN" sz="3200" dirty="0">
                <a:latin typeface="Times New Roman" panose="02020603050405020304" pitchFamily="18" charset="0"/>
                <a:ea typeface="+mn-ea"/>
                <a:cs typeface="Times New Roman" panose="02020603050405020304" pitchFamily="18" charset="0"/>
              </a:rPr>
              <a:t>Scalability</a:t>
            </a:r>
          </a:p>
          <a:p>
            <a:pPr marL="457200" indent="-457200" algn="just">
              <a:buFont typeface="Arial" panose="020B0604020202020204" pitchFamily="34" charset="0"/>
              <a:buChar char="•"/>
            </a:pPr>
            <a:r>
              <a:rPr lang="en-IN" sz="3200" dirty="0">
                <a:latin typeface="Times New Roman" panose="02020603050405020304" pitchFamily="18" charset="0"/>
                <a:ea typeface="+mn-ea"/>
                <a:cs typeface="Times New Roman" panose="02020603050405020304" pitchFamily="18" charset="0"/>
              </a:rPr>
              <a:t>Interference and congestion</a:t>
            </a:r>
          </a:p>
          <a:p>
            <a:pPr marL="457200" indent="-457200" algn="just">
              <a:buFont typeface="Arial" panose="020B0604020202020204" pitchFamily="34" charset="0"/>
              <a:buChar char="•"/>
            </a:pPr>
            <a:r>
              <a:rPr lang="en-IN" sz="3200" dirty="0">
                <a:latin typeface="Times New Roman" panose="02020603050405020304" pitchFamily="18" charset="0"/>
                <a:ea typeface="+mn-ea"/>
                <a:cs typeface="Times New Roman" panose="02020603050405020304" pitchFamily="18" charset="0"/>
              </a:rPr>
              <a:t>Mobility</a:t>
            </a:r>
          </a:p>
          <a:p>
            <a:pPr marL="457200" indent="-457200" algn="just">
              <a:buFont typeface="Arial" panose="020B0604020202020204" pitchFamily="34" charset="0"/>
              <a:buChar char="•"/>
            </a:pPr>
            <a:r>
              <a:rPr lang="en-IN" sz="3200" dirty="0">
                <a:latin typeface="Times New Roman" panose="02020603050405020304" pitchFamily="18" charset="0"/>
                <a:ea typeface="+mn-ea"/>
                <a:cs typeface="Times New Roman" panose="02020603050405020304" pitchFamily="18" charset="0"/>
              </a:rPr>
              <a:t>Heterogeneity</a:t>
            </a:r>
          </a:p>
          <a:p>
            <a:pPr marL="457200" indent="-457200" algn="just">
              <a:buFont typeface="Arial" panose="020B0604020202020204" pitchFamily="34" charset="0"/>
              <a:buChar char="•"/>
            </a:pPr>
            <a:r>
              <a:rPr lang="en-IN" sz="3200" dirty="0">
                <a:latin typeface="Times New Roman" panose="02020603050405020304" pitchFamily="18" charset="0"/>
                <a:ea typeface="+mn-ea"/>
                <a:cs typeface="Times New Roman" panose="02020603050405020304" pitchFamily="18" charset="0"/>
              </a:rPr>
              <a:t>Data management</a:t>
            </a:r>
          </a:p>
          <a:p>
            <a:pPr marL="457200" indent="-457200" algn="just">
              <a:buFont typeface="Arial" panose="020B0604020202020204" pitchFamily="34" charset="0"/>
              <a:buChar char="•"/>
            </a:pPr>
            <a:r>
              <a:rPr lang="en-IN" sz="3200" dirty="0">
                <a:latin typeface="Times New Roman" panose="02020603050405020304" pitchFamily="18" charset="0"/>
                <a:ea typeface="+mn-ea"/>
                <a:cs typeface="Times New Roman" panose="02020603050405020304" pitchFamily="18" charset="0"/>
              </a:rPr>
              <a:t>Integration with other networks</a:t>
            </a:r>
          </a:p>
        </p:txBody>
      </p:sp>
    </p:spTree>
    <p:extLst>
      <p:ext uri="{BB962C8B-B14F-4D97-AF65-F5344CB8AC3E}">
        <p14:creationId xmlns:p14="http://schemas.microsoft.com/office/powerpoint/2010/main" val="2570221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121323" y="267774"/>
            <a:ext cx="11844250"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Dropped by malicious node 8 when there are 2 attackers in Periodic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9" y="952562"/>
            <a:ext cx="8852337" cy="5901558"/>
          </a:xfrm>
          <a:prstGeom prst="rect">
            <a:avLst/>
          </a:prstGeom>
        </p:spPr>
      </p:pic>
    </p:spTree>
    <p:extLst>
      <p:ext uri="{BB962C8B-B14F-4D97-AF65-F5344CB8AC3E}">
        <p14:creationId xmlns:p14="http://schemas.microsoft.com/office/powerpoint/2010/main" val="3336113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121323" y="267774"/>
            <a:ext cx="11844250"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Dropped by malicious node 9 when there are 2 attackers in Periodic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9" y="952562"/>
            <a:ext cx="8852337" cy="5901558"/>
          </a:xfrm>
          <a:prstGeom prst="rect">
            <a:avLst/>
          </a:prstGeom>
        </p:spPr>
      </p:pic>
    </p:spTree>
    <p:extLst>
      <p:ext uri="{BB962C8B-B14F-4D97-AF65-F5344CB8AC3E}">
        <p14:creationId xmlns:p14="http://schemas.microsoft.com/office/powerpoint/2010/main" val="677776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226426" y="260011"/>
            <a:ext cx="11739147"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Sent by benign node 2 when there are no attackers in Random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8" y="956440"/>
            <a:ext cx="8852338" cy="5901558"/>
          </a:xfrm>
          <a:prstGeom prst="rect">
            <a:avLst/>
          </a:prstGeom>
        </p:spPr>
      </p:pic>
    </p:spTree>
    <p:extLst>
      <p:ext uri="{BB962C8B-B14F-4D97-AF65-F5344CB8AC3E}">
        <p14:creationId xmlns:p14="http://schemas.microsoft.com/office/powerpoint/2010/main" val="3761697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226426" y="260011"/>
            <a:ext cx="11739147"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Received by benign node 2 when there are no attackers in Random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8" y="956440"/>
            <a:ext cx="8852338" cy="5901558"/>
          </a:xfrm>
          <a:prstGeom prst="rect">
            <a:avLst/>
          </a:prstGeom>
        </p:spPr>
      </p:pic>
    </p:spTree>
    <p:extLst>
      <p:ext uri="{BB962C8B-B14F-4D97-AF65-F5344CB8AC3E}">
        <p14:creationId xmlns:p14="http://schemas.microsoft.com/office/powerpoint/2010/main" val="3096848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226426" y="260011"/>
            <a:ext cx="11739147"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Dropped by benign node 2 when there are no attackers in Random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9" y="956439"/>
            <a:ext cx="8852338" cy="5901558"/>
          </a:xfrm>
          <a:prstGeom prst="rect">
            <a:avLst/>
          </a:prstGeom>
        </p:spPr>
      </p:pic>
    </p:spTree>
    <p:extLst>
      <p:ext uri="{BB962C8B-B14F-4D97-AF65-F5344CB8AC3E}">
        <p14:creationId xmlns:p14="http://schemas.microsoft.com/office/powerpoint/2010/main" val="2098282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455376" y="260011"/>
            <a:ext cx="11281244"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Sent by benign node 2 when there are 2 attackers in Random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9" y="956440"/>
            <a:ext cx="8852337" cy="5901558"/>
          </a:xfrm>
          <a:prstGeom prst="rect">
            <a:avLst/>
          </a:prstGeom>
        </p:spPr>
      </p:pic>
    </p:spTree>
    <p:extLst>
      <p:ext uri="{BB962C8B-B14F-4D97-AF65-F5344CB8AC3E}">
        <p14:creationId xmlns:p14="http://schemas.microsoft.com/office/powerpoint/2010/main" val="1120111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455376" y="260011"/>
            <a:ext cx="11281244"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Sent by malicious node 8 when there are 2 attackers in Random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9" y="956440"/>
            <a:ext cx="8852337" cy="5901558"/>
          </a:xfrm>
          <a:prstGeom prst="rect">
            <a:avLst/>
          </a:prstGeom>
        </p:spPr>
      </p:pic>
    </p:spTree>
    <p:extLst>
      <p:ext uri="{BB962C8B-B14F-4D97-AF65-F5344CB8AC3E}">
        <p14:creationId xmlns:p14="http://schemas.microsoft.com/office/powerpoint/2010/main" val="20185502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455376" y="260011"/>
            <a:ext cx="11281244"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Sent by malicious node 9 when there are 2 attackers in Random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9" y="956440"/>
            <a:ext cx="8852337" cy="5901558"/>
          </a:xfrm>
          <a:prstGeom prst="rect">
            <a:avLst/>
          </a:prstGeom>
        </p:spPr>
      </p:pic>
    </p:spTree>
    <p:extLst>
      <p:ext uri="{BB962C8B-B14F-4D97-AF65-F5344CB8AC3E}">
        <p14:creationId xmlns:p14="http://schemas.microsoft.com/office/powerpoint/2010/main" val="2458682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226426" y="260011"/>
            <a:ext cx="11739147"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Received by benign node 2 when there are 2 attackers in Random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8" y="956440"/>
            <a:ext cx="8852337" cy="5901558"/>
          </a:xfrm>
          <a:prstGeom prst="rect">
            <a:avLst/>
          </a:prstGeom>
        </p:spPr>
      </p:pic>
    </p:spTree>
    <p:extLst>
      <p:ext uri="{BB962C8B-B14F-4D97-AF65-F5344CB8AC3E}">
        <p14:creationId xmlns:p14="http://schemas.microsoft.com/office/powerpoint/2010/main" val="304374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149996" y="260012"/>
            <a:ext cx="11892002"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Received by malicious node 8 when there are 2 attackers in Random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8" y="956440"/>
            <a:ext cx="8852337" cy="5901558"/>
          </a:xfrm>
          <a:prstGeom prst="rect">
            <a:avLst/>
          </a:prstGeom>
        </p:spPr>
      </p:pic>
    </p:spTree>
    <p:extLst>
      <p:ext uri="{BB962C8B-B14F-4D97-AF65-F5344CB8AC3E}">
        <p14:creationId xmlns:p14="http://schemas.microsoft.com/office/powerpoint/2010/main" val="3186064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171804" y="291544"/>
            <a:ext cx="9981599" cy="8476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4000" dirty="0">
                <a:solidFill>
                  <a:srgbClr val="00B0F0"/>
                </a:solidFill>
                <a:latin typeface="Times New Roman" panose="02020603050405020304" pitchFamily="18" charset="0"/>
                <a:cs typeface="Times New Roman" panose="02020603050405020304" pitchFamily="18" charset="0"/>
              </a:rPr>
              <a:t>How does Routing is performed in MANETs</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171804" y="1139152"/>
            <a:ext cx="11739147" cy="18983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n-IN" sz="3000" dirty="0">
                <a:latin typeface="Times New Roman" panose="02020603050405020304" pitchFamily="18" charset="0"/>
                <a:ea typeface="+mn-ea"/>
                <a:cs typeface="Times New Roman" panose="02020603050405020304" pitchFamily="18" charset="0"/>
              </a:rPr>
              <a:t>Routing in Mobile Ad-hoc Networks (MANETs) is the process of finding a path from a source node to a destination node in a dynamic and decentralized network. </a:t>
            </a:r>
          </a:p>
          <a:p>
            <a:pPr marL="342900" lvl="0" indent="-342900" algn="just">
              <a:buFont typeface="Arial" panose="020B0604020202020204" pitchFamily="34" charset="0"/>
              <a:buChar char="•"/>
              <a:tabLst>
                <a:tab pos="457200" algn="l"/>
              </a:tabLst>
            </a:pPr>
            <a:r>
              <a:rPr lang="en-IN" sz="3000" dirty="0">
                <a:latin typeface="Times New Roman" panose="02020603050405020304" pitchFamily="18" charset="0"/>
                <a:ea typeface="+mn-ea"/>
                <a:cs typeface="Times New Roman" panose="02020603050405020304" pitchFamily="18" charset="0"/>
              </a:rPr>
              <a:t>There are two main types of routing protocols in MANETs. They are:</a:t>
            </a:r>
          </a:p>
        </p:txBody>
      </p:sp>
      <p:sp>
        <p:nvSpPr>
          <p:cNvPr id="3" name="TextBox 2">
            <a:extLst>
              <a:ext uri="{FF2B5EF4-FFF2-40B4-BE49-F238E27FC236}">
                <a16:creationId xmlns:a16="http://schemas.microsoft.com/office/drawing/2014/main" id="{04EB08FB-D48F-D74F-9BD3-F203FB2BA313}"/>
              </a:ext>
            </a:extLst>
          </p:cNvPr>
          <p:cNvSpPr txBox="1"/>
          <p:nvPr/>
        </p:nvSpPr>
        <p:spPr>
          <a:xfrm>
            <a:off x="802778" y="2959140"/>
            <a:ext cx="8484054" cy="2862322"/>
          </a:xfrm>
          <a:prstGeom prst="rect">
            <a:avLst/>
          </a:prstGeom>
          <a:noFill/>
        </p:spPr>
        <p:txBody>
          <a:bodyPr wrap="none" rtlCol="0">
            <a:spAutoFit/>
          </a:bodyPr>
          <a:lstStyle/>
          <a:p>
            <a:pPr marL="342900" lvl="0" indent="-342900" algn="just">
              <a:buFont typeface="+mj-lt"/>
              <a:buAutoNum type="arabicPeriod"/>
              <a:tabLst>
                <a:tab pos="457200" algn="l"/>
                <a:tab pos="1170305" algn="l"/>
              </a:tabLst>
            </a:pPr>
            <a:r>
              <a:rPr lang="en-US" sz="3000" dirty="0">
                <a:latin typeface="Times New Roman" panose="02020603050405020304" pitchFamily="18" charset="0"/>
                <a:cs typeface="Times New Roman" panose="02020603050405020304" pitchFamily="18" charset="0"/>
              </a:rPr>
              <a:t>Proactive Routing Protocols</a:t>
            </a:r>
            <a:endParaRPr lang="en-IN" sz="3000" dirty="0">
              <a:latin typeface="Times New Roman" panose="02020603050405020304" pitchFamily="18" charset="0"/>
              <a:cs typeface="Times New Roman" panose="02020603050405020304" pitchFamily="18" charset="0"/>
            </a:endParaRPr>
          </a:p>
          <a:p>
            <a:pPr marL="742950" lvl="1" indent="-285750" algn="just">
              <a:buFont typeface="+mj-lt"/>
              <a:buAutoNum type="alphaLcPeriod"/>
              <a:tabLst>
                <a:tab pos="1170305" algn="l"/>
              </a:tabLst>
            </a:pPr>
            <a:r>
              <a:rPr lang="en-US" sz="3000" dirty="0">
                <a:latin typeface="Times New Roman" panose="02020603050405020304" pitchFamily="18" charset="0"/>
                <a:cs typeface="Times New Roman" panose="02020603050405020304" pitchFamily="18" charset="0"/>
              </a:rPr>
              <a:t>Distance-Vector Routing Protocols</a:t>
            </a:r>
            <a:endParaRPr lang="en-IN" sz="3000" dirty="0">
              <a:latin typeface="Times New Roman" panose="02020603050405020304" pitchFamily="18" charset="0"/>
              <a:cs typeface="Times New Roman" panose="02020603050405020304" pitchFamily="18" charset="0"/>
            </a:endParaRPr>
          </a:p>
          <a:p>
            <a:pPr marL="742950" lvl="1" indent="-285750" algn="just">
              <a:buFont typeface="+mj-lt"/>
              <a:buAutoNum type="alphaLcPeriod"/>
              <a:tabLst>
                <a:tab pos="1170305" algn="l"/>
              </a:tabLst>
            </a:pPr>
            <a:r>
              <a:rPr lang="en-US" sz="3000" dirty="0">
                <a:latin typeface="Times New Roman" panose="02020603050405020304" pitchFamily="18" charset="0"/>
                <a:cs typeface="Times New Roman" panose="02020603050405020304" pitchFamily="18" charset="0"/>
              </a:rPr>
              <a:t>Link-State Routing Protocols</a:t>
            </a:r>
            <a:endParaRPr lang="en-IN" sz="3000" dirty="0">
              <a:latin typeface="Times New Roman" panose="02020603050405020304" pitchFamily="18" charset="0"/>
              <a:cs typeface="Times New Roman" panose="02020603050405020304" pitchFamily="18" charset="0"/>
            </a:endParaRPr>
          </a:p>
          <a:p>
            <a:pPr marL="342900" lvl="0" indent="-342900" algn="just">
              <a:buFont typeface="+mj-lt"/>
              <a:buAutoNum type="arabicPeriod"/>
              <a:tabLst>
                <a:tab pos="457200" algn="l"/>
                <a:tab pos="1170305" algn="l"/>
              </a:tabLst>
            </a:pPr>
            <a:r>
              <a:rPr lang="en-IN" sz="3000" dirty="0">
                <a:latin typeface="Times New Roman" panose="02020603050405020304" pitchFamily="18" charset="0"/>
                <a:cs typeface="Times New Roman" panose="02020603050405020304" pitchFamily="18" charset="0"/>
              </a:rPr>
              <a:t>Reactive routing protocols</a:t>
            </a:r>
          </a:p>
          <a:p>
            <a:pPr marL="742950" lvl="1" indent="-285750" algn="just">
              <a:buFont typeface="+mj-lt"/>
              <a:buAutoNum type="alphaLcPeriod"/>
              <a:tabLst>
                <a:tab pos="1170305" algn="l"/>
              </a:tabLst>
            </a:pPr>
            <a:r>
              <a:rPr lang="en-IN" sz="3000" dirty="0">
                <a:latin typeface="Times New Roman" panose="02020603050405020304" pitchFamily="18" charset="0"/>
                <a:cs typeface="Times New Roman" panose="02020603050405020304" pitchFamily="18" charset="0"/>
              </a:rPr>
              <a:t>Destination-Sequenced Distance-Vector (DSDV)</a:t>
            </a:r>
          </a:p>
          <a:p>
            <a:pPr marL="742950" lvl="1" indent="-285750" algn="just">
              <a:buFont typeface="+mj-lt"/>
              <a:buAutoNum type="alphaLcPeriod"/>
              <a:tabLst>
                <a:tab pos="1170305" algn="l"/>
              </a:tabLst>
            </a:pPr>
            <a:r>
              <a:rPr lang="en-IN" sz="3000" dirty="0">
                <a:latin typeface="Times New Roman" panose="02020603050405020304" pitchFamily="18" charset="0"/>
                <a:cs typeface="Times New Roman" panose="02020603050405020304" pitchFamily="18" charset="0"/>
              </a:rPr>
              <a:t>Ad Hoc On-demand Distance Vector (AODV)</a:t>
            </a:r>
          </a:p>
        </p:txBody>
      </p:sp>
    </p:spTree>
    <p:extLst>
      <p:ext uri="{BB962C8B-B14F-4D97-AF65-F5344CB8AC3E}">
        <p14:creationId xmlns:p14="http://schemas.microsoft.com/office/powerpoint/2010/main" val="2500688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149996" y="260012"/>
            <a:ext cx="11892002"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Received by malicious node 9 when there are 2 attackers in Random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8" y="956440"/>
            <a:ext cx="8852337" cy="5901558"/>
          </a:xfrm>
          <a:prstGeom prst="rect">
            <a:avLst/>
          </a:prstGeom>
        </p:spPr>
      </p:pic>
    </p:spTree>
    <p:extLst>
      <p:ext uri="{BB962C8B-B14F-4D97-AF65-F5344CB8AC3E}">
        <p14:creationId xmlns:p14="http://schemas.microsoft.com/office/powerpoint/2010/main" val="2313866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226426" y="260011"/>
            <a:ext cx="11739147"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Dropped by benign node 2 when there are 2 attackers in Random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9" y="956439"/>
            <a:ext cx="8852337" cy="5901558"/>
          </a:xfrm>
          <a:prstGeom prst="rect">
            <a:avLst/>
          </a:prstGeom>
        </p:spPr>
      </p:pic>
    </p:spTree>
    <p:extLst>
      <p:ext uri="{BB962C8B-B14F-4D97-AF65-F5344CB8AC3E}">
        <p14:creationId xmlns:p14="http://schemas.microsoft.com/office/powerpoint/2010/main" val="28242108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121323" y="267774"/>
            <a:ext cx="11844250"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Dropped by malicious node 8 when there are 2 attackers in Random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9" y="952562"/>
            <a:ext cx="8852337" cy="5901558"/>
          </a:xfrm>
          <a:prstGeom prst="rect">
            <a:avLst/>
          </a:prstGeom>
        </p:spPr>
      </p:pic>
    </p:spTree>
    <p:extLst>
      <p:ext uri="{BB962C8B-B14F-4D97-AF65-F5344CB8AC3E}">
        <p14:creationId xmlns:p14="http://schemas.microsoft.com/office/powerpoint/2010/main" val="1736299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121323" y="267774"/>
            <a:ext cx="11844250" cy="69642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Graphs: Packets Dropped by malicious node 9 when there are 2 attackers in Random attack </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pic>
        <p:nvPicPr>
          <p:cNvPr id="9" name="Picture 8">
            <a:extLst>
              <a:ext uri="{FF2B5EF4-FFF2-40B4-BE49-F238E27FC236}">
                <a16:creationId xmlns:a16="http://schemas.microsoft.com/office/drawing/2014/main" id="{5B64991C-A174-C346-986C-B818CABD005C}"/>
              </a:ext>
            </a:extLst>
          </p:cNvPr>
          <p:cNvPicPr>
            <a:picLocks noChangeAspect="1"/>
          </p:cNvPicPr>
          <p:nvPr/>
        </p:nvPicPr>
        <p:blipFill>
          <a:blip r:embed="rId3"/>
          <a:srcRect/>
          <a:stretch/>
        </p:blipFill>
        <p:spPr>
          <a:xfrm>
            <a:off x="1669829" y="952562"/>
            <a:ext cx="8852337" cy="5901558"/>
          </a:xfrm>
          <a:prstGeom prst="rect">
            <a:avLst/>
          </a:prstGeom>
        </p:spPr>
      </p:pic>
    </p:spTree>
    <p:extLst>
      <p:ext uri="{BB962C8B-B14F-4D97-AF65-F5344CB8AC3E}">
        <p14:creationId xmlns:p14="http://schemas.microsoft.com/office/powerpoint/2010/main" val="1224480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839419" y="535317"/>
            <a:ext cx="2923284" cy="69642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B050"/>
                </a:solidFill>
                <a:latin typeface="Times New Roman" panose="02020603050405020304" pitchFamily="18" charset="0"/>
                <a:cs typeface="Times New Roman" panose="02020603050405020304" pitchFamily="18" charset="0"/>
              </a:rPr>
              <a:t>Conclusion</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sp>
        <p:nvSpPr>
          <p:cNvPr id="3" name="TextBox 2">
            <a:extLst>
              <a:ext uri="{FF2B5EF4-FFF2-40B4-BE49-F238E27FC236}">
                <a16:creationId xmlns:a16="http://schemas.microsoft.com/office/drawing/2014/main" id="{691FC7D7-9968-7341-8ADD-D0E3D6E4BB63}"/>
              </a:ext>
            </a:extLst>
          </p:cNvPr>
          <p:cNvSpPr txBox="1"/>
          <p:nvPr/>
        </p:nvSpPr>
        <p:spPr>
          <a:xfrm>
            <a:off x="1383272" y="1452533"/>
            <a:ext cx="9473914" cy="4154984"/>
          </a:xfrm>
          <a:prstGeom prst="rect">
            <a:avLst/>
          </a:prstGeom>
          <a:noFill/>
        </p:spPr>
        <p:txBody>
          <a:bodyPr wrap="square" rtlCol="0">
            <a:spAutoFit/>
          </a:bodyPr>
          <a:lstStyle/>
          <a:p>
            <a:pPr algn="just"/>
            <a:r>
              <a:rPr lang="en-US" sz="2400" dirty="0">
                <a:effectLst/>
                <a:latin typeface="Times New Roman" panose="02020603050405020304" pitchFamily="18" charset="0"/>
                <a:ea typeface="SimSun" panose="02010600030101010101" pitchFamily="2" charset="-122"/>
              </a:rPr>
              <a:t>	The paper presented the detection mechanism to detect various jamming attack nodes in MANET. The network is created and simulated in NS2 tool with 10 nodes out of which all the nodes are behaving like normal nodes at one time later some of the nodes shows normal behavior and other nodes shows different jamming behavior like constant, periodic and random jammers varying from single attack node to multiple attack nodes. Then the like packet sent, received and dropped collected from trace file and analyzed using python scripts, from these characteristics the packets delivery ratio and packet drop ratio calculated and based on this behavior the malicious node was detected by this the network performance can be unproved by re-routing the network. </a:t>
            </a:r>
            <a:endParaRPr lang="en-US" sz="2400" dirty="0"/>
          </a:p>
        </p:txBody>
      </p:sp>
    </p:spTree>
    <p:extLst>
      <p:ext uri="{BB962C8B-B14F-4D97-AF65-F5344CB8AC3E}">
        <p14:creationId xmlns:p14="http://schemas.microsoft.com/office/powerpoint/2010/main" val="4828975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839419" y="535317"/>
            <a:ext cx="3144002" cy="69642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B0F0"/>
                </a:solidFill>
                <a:latin typeface="Times New Roman" panose="02020603050405020304" pitchFamily="18" charset="0"/>
                <a:cs typeface="Times New Roman" panose="02020603050405020304" pitchFamily="18" charset="0"/>
              </a:rPr>
              <a:t>Future Scope</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sp>
        <p:nvSpPr>
          <p:cNvPr id="3" name="TextBox 2">
            <a:extLst>
              <a:ext uri="{FF2B5EF4-FFF2-40B4-BE49-F238E27FC236}">
                <a16:creationId xmlns:a16="http://schemas.microsoft.com/office/drawing/2014/main" id="{691FC7D7-9968-7341-8ADD-D0E3D6E4BB63}"/>
              </a:ext>
            </a:extLst>
          </p:cNvPr>
          <p:cNvSpPr txBox="1"/>
          <p:nvPr/>
        </p:nvSpPr>
        <p:spPr>
          <a:xfrm>
            <a:off x="1383272" y="1452533"/>
            <a:ext cx="10124398" cy="3785652"/>
          </a:xfrm>
          <a:prstGeom prst="rect">
            <a:avLst/>
          </a:prstGeom>
          <a:noFill/>
        </p:spPr>
        <p:txBody>
          <a:bodyPr wrap="square" rtlCol="0">
            <a:spAutoFit/>
          </a:bodyPr>
          <a:lstStyle/>
          <a:p>
            <a:r>
              <a:rPr lang="en-IN" sz="2400" dirty="0">
                <a:effectLst/>
                <a:latin typeface="Times New Roman" panose="02020603050405020304" pitchFamily="18" charset="0"/>
                <a:cs typeface="Times New Roman" panose="02020603050405020304" pitchFamily="18" charset="0"/>
              </a:rPr>
              <a:t>In future, </a:t>
            </a:r>
            <a:endParaRPr lang="en-IN" sz="24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IN" sz="2400" dirty="0">
                <a:effectLst/>
                <a:latin typeface="Times New Roman" panose="02020603050405020304" pitchFamily="18" charset="0"/>
                <a:cs typeface="Times New Roman" panose="02020603050405020304" pitchFamily="18" charset="0"/>
              </a:rPr>
              <a:t>The </a:t>
            </a:r>
            <a:r>
              <a:rPr lang="en-IN" sz="2400" dirty="0" err="1">
                <a:effectLst/>
                <a:latin typeface="Times New Roman" panose="02020603050405020304" pitchFamily="18" charset="0"/>
                <a:cs typeface="Times New Roman" panose="02020603050405020304" pitchFamily="18" charset="0"/>
              </a:rPr>
              <a:t>behavioral</a:t>
            </a:r>
            <a:r>
              <a:rPr lang="en-IN" sz="2400" dirty="0">
                <a:effectLst/>
                <a:latin typeface="Times New Roman" panose="02020603050405020304" pitchFamily="18" charset="0"/>
                <a:cs typeface="Times New Roman" panose="02020603050405020304" pitchFamily="18" charset="0"/>
              </a:rPr>
              <a:t> analysis of jamming nodes can also be classified using Machine Learning Algorithms.</a:t>
            </a:r>
          </a:p>
          <a:p>
            <a:pPr marL="457200" indent="-457200" algn="just">
              <a:buFont typeface="+mj-lt"/>
              <a:buAutoNum type="arabicPeriod"/>
            </a:pPr>
            <a:r>
              <a:rPr lang="en-IN" sz="2400" dirty="0">
                <a:effectLst/>
                <a:latin typeface="Times New Roman" panose="02020603050405020304" pitchFamily="18" charset="0"/>
                <a:cs typeface="Times New Roman" panose="02020603050405020304" pitchFamily="18" charset="0"/>
              </a:rPr>
              <a:t>Not only characteristics like number of packets sent, number of packets received and number of packets dropped there are many more characteristics for classifying the malicious nodes from normal nodes. </a:t>
            </a:r>
            <a:endParaRPr lang="en-IN" sz="24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IN" sz="2400" dirty="0">
                <a:effectLst/>
                <a:latin typeface="Times New Roman" panose="02020603050405020304" pitchFamily="18" charset="0"/>
                <a:cs typeface="Times New Roman" panose="02020603050405020304" pitchFamily="18" charset="0"/>
              </a:rPr>
              <a:t>In this project all the malicious nodes and the normal nodes start at 0th second this can be modified as malicious nodes starting from a particular second like 5th or 10th or any such. This helps while comparing the characteristics of normal network to a network with malicious nodes.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04415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D4768-E253-4F0D-9F45-0A9B90F61DB4}"/>
              </a:ext>
            </a:extLst>
          </p:cNvPr>
          <p:cNvSpPr>
            <a:spLocks noGrp="1"/>
          </p:cNvSpPr>
          <p:nvPr>
            <p:ph type="title"/>
          </p:nvPr>
        </p:nvSpPr>
        <p:spPr>
          <a:xfrm>
            <a:off x="7505062" y="3237317"/>
            <a:ext cx="3514225" cy="803630"/>
          </a:xfrm>
        </p:spPr>
        <p:txBody>
          <a:bodyPr vert="horz" lIns="91440" tIns="45720" rIns="91440" bIns="45720" rtlCol="0" anchor="t">
            <a:normAutofit/>
          </a:bodyPr>
          <a:lstStyle/>
          <a:p>
            <a:r>
              <a:rPr lang="en-US" sz="4800" kern="1200">
                <a:solidFill>
                  <a:schemeClr val="tx2"/>
                </a:solidFill>
                <a:latin typeface="+mj-lt"/>
                <a:ea typeface="+mj-ea"/>
                <a:cs typeface="+mj-cs"/>
              </a:rPr>
              <a:t>Any Queries</a:t>
            </a:r>
          </a:p>
        </p:txBody>
      </p:sp>
      <p:pic>
        <p:nvPicPr>
          <p:cNvPr id="7" name="Graphic 6" descr="Questions">
            <a:extLst>
              <a:ext uri="{FF2B5EF4-FFF2-40B4-BE49-F238E27FC236}">
                <a16:creationId xmlns:a16="http://schemas.microsoft.com/office/drawing/2014/main" id="{49B2D85E-B5D0-4DE4-9649-46CFBD8A78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54184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FD2B106-31C7-446F-B4D3-C9EE8CEB5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30" name="Rectangle 29">
            <a:extLst>
              <a:ext uri="{FF2B5EF4-FFF2-40B4-BE49-F238E27FC236}">
                <a16:creationId xmlns:a16="http://schemas.microsoft.com/office/drawing/2014/main" id="{1D7678B8-0AAC-460B-8CDB-C43156BBA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a:solidFill>
                <a:schemeClr val="tx1"/>
              </a:solidFill>
            </a:endParaRPr>
          </a:p>
        </p:txBody>
      </p:sp>
      <p:sp>
        <p:nvSpPr>
          <p:cNvPr id="2" name="Title 1">
            <a:extLst>
              <a:ext uri="{FF2B5EF4-FFF2-40B4-BE49-F238E27FC236}">
                <a16:creationId xmlns:a16="http://schemas.microsoft.com/office/drawing/2014/main" id="{4BD0A715-0829-482F-AA95-E64400DE87CE}"/>
              </a:ext>
            </a:extLst>
          </p:cNvPr>
          <p:cNvSpPr>
            <a:spLocks noGrp="1"/>
          </p:cNvSpPr>
          <p:nvPr>
            <p:ph type="title"/>
          </p:nvPr>
        </p:nvSpPr>
        <p:spPr>
          <a:xfrm>
            <a:off x="766761" y="2593762"/>
            <a:ext cx="5175497" cy="1610494"/>
          </a:xfrm>
        </p:spPr>
        <p:txBody>
          <a:bodyPr vert="horz" lIns="91440" tIns="45720" rIns="91440" bIns="45720" rtlCol="0" anchor="b">
            <a:normAutofit/>
          </a:bodyPr>
          <a:lstStyle/>
          <a:p>
            <a:r>
              <a:rPr lang="en-US" sz="8800" kern="1200">
                <a:latin typeface="+mj-lt"/>
                <a:ea typeface="+mj-ea"/>
                <a:cs typeface="+mj-cs"/>
              </a:rPr>
              <a:t>Thank You</a:t>
            </a:r>
          </a:p>
        </p:txBody>
      </p:sp>
      <p:sp>
        <p:nvSpPr>
          <p:cNvPr id="32" name="Freeform 6">
            <a:extLst>
              <a:ext uri="{FF2B5EF4-FFF2-40B4-BE49-F238E27FC236}">
                <a16:creationId xmlns:a16="http://schemas.microsoft.com/office/drawing/2014/main" id="{1F0D9B0E-E48B-450C-9134-0435D96D0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02207"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rgbClr val="FFFFFF"/>
          </a:solidFill>
          <a:ln w="0">
            <a:noFill/>
            <a:prstDash val="solid"/>
            <a:round/>
            <a:headEnd/>
            <a:tailEnd/>
          </a:ln>
        </p:spPr>
      </p:sp>
      <p:pic>
        <p:nvPicPr>
          <p:cNvPr id="7" name="Graphic 6" descr="Smiling Face with No Fill">
            <a:extLst>
              <a:ext uri="{FF2B5EF4-FFF2-40B4-BE49-F238E27FC236}">
                <a16:creationId xmlns:a16="http://schemas.microsoft.com/office/drawing/2014/main" id="{1348B1EB-0A9F-4533-8591-B36D2690CA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99994" y="1608058"/>
            <a:ext cx="3240000" cy="3240000"/>
          </a:xfrm>
          <a:prstGeom prst="rect">
            <a:avLst/>
          </a:prstGeom>
        </p:spPr>
      </p:pic>
    </p:spTree>
    <p:extLst>
      <p:ext uri="{BB962C8B-B14F-4D97-AF65-F5344CB8AC3E}">
        <p14:creationId xmlns:p14="http://schemas.microsoft.com/office/powerpoint/2010/main" val="2629221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171804" y="291544"/>
            <a:ext cx="9981599" cy="8476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4000" dirty="0">
                <a:solidFill>
                  <a:srgbClr val="0070C0"/>
                </a:solidFill>
                <a:latin typeface="Times New Roman" panose="02020603050405020304" pitchFamily="18" charset="0"/>
                <a:cs typeface="Times New Roman" panose="02020603050405020304" pitchFamily="18" charset="0"/>
              </a:rPr>
              <a:t>Types of attacks observed in MANETs</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634259" y="1139152"/>
            <a:ext cx="6144913" cy="340131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0" indent="-457200" algn="just">
              <a:buFont typeface="Arial" panose="020B0604020202020204" pitchFamily="34" charset="0"/>
              <a:buChar char="•"/>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Blackhole attack</a:t>
            </a:r>
          </a:p>
          <a:p>
            <a:pPr marL="457200" lvl="0" indent="-457200" algn="just">
              <a:buFont typeface="Arial" panose="020B0604020202020204" pitchFamily="34" charset="0"/>
              <a:buChar char="•"/>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Wormhole attack</a:t>
            </a:r>
          </a:p>
          <a:p>
            <a:pPr marL="457200" lvl="0" indent="-457200" algn="just">
              <a:buFont typeface="Arial" panose="020B0604020202020204" pitchFamily="34" charset="0"/>
              <a:buChar char="•"/>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Rushing attack</a:t>
            </a:r>
          </a:p>
          <a:p>
            <a:pPr marL="457200" lvl="0" indent="-457200" algn="just">
              <a:buFont typeface="Arial" panose="020B0604020202020204" pitchFamily="34" charset="0"/>
              <a:buChar char="•"/>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Sybil attack</a:t>
            </a:r>
          </a:p>
          <a:p>
            <a:pPr marL="457200" lvl="0" indent="-457200" algn="just">
              <a:buFont typeface="Arial" panose="020B0604020202020204" pitchFamily="34" charset="0"/>
              <a:buChar char="•"/>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Denial-of-service (DoS) attack</a:t>
            </a:r>
          </a:p>
          <a:p>
            <a:pPr marL="457200" lvl="0" indent="-457200" algn="just">
              <a:buFont typeface="Arial" panose="020B0604020202020204" pitchFamily="34" charset="0"/>
              <a:buChar char="•"/>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Eavesdropping attack</a:t>
            </a:r>
          </a:p>
          <a:p>
            <a:pPr marL="457200" lvl="0" indent="-457200" algn="just">
              <a:buFont typeface="Arial" panose="020B0604020202020204" pitchFamily="34" charset="0"/>
              <a:buChar char="•"/>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Impersonation attack</a:t>
            </a:r>
          </a:p>
        </p:txBody>
      </p:sp>
    </p:spTree>
    <p:extLst>
      <p:ext uri="{BB962C8B-B14F-4D97-AF65-F5344CB8AC3E}">
        <p14:creationId xmlns:p14="http://schemas.microsoft.com/office/powerpoint/2010/main" val="1847277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226425" y="185452"/>
            <a:ext cx="3210457" cy="79200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4000" dirty="0">
                <a:solidFill>
                  <a:srgbClr val="002060"/>
                </a:solidFill>
                <a:latin typeface="Times New Roman" panose="02020603050405020304" pitchFamily="18" charset="0"/>
                <a:cs typeface="Times New Roman" panose="02020603050405020304" pitchFamily="18" charset="0"/>
              </a:rPr>
              <a:t>ABSTRACT</a:t>
            </a:r>
          </a:p>
        </p:txBody>
      </p:sp>
      <p:sp>
        <p:nvSpPr>
          <p:cNvPr id="5" name="Title 1">
            <a:extLst>
              <a:ext uri="{FF2B5EF4-FFF2-40B4-BE49-F238E27FC236}">
                <a16:creationId xmlns:a16="http://schemas.microsoft.com/office/drawing/2014/main" id="{7BEF263E-ADF4-CB41-AC26-F363A4B2139A}"/>
              </a:ext>
            </a:extLst>
          </p:cNvPr>
          <p:cNvSpPr txBox="1">
            <a:spLocks/>
          </p:cNvSpPr>
          <p:nvPr/>
        </p:nvSpPr>
        <p:spPr>
          <a:xfrm>
            <a:off x="778675" y="1067334"/>
            <a:ext cx="10824746" cy="541359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spcAft>
                <a:spcPts val="600"/>
              </a:spcAft>
            </a:pPr>
            <a:r>
              <a:rPr lang="en-IN" sz="2800" b="0" i="0" dirty="0">
                <a:effectLst/>
                <a:latin typeface="Times New Roman" panose="02020603050405020304" pitchFamily="18" charset="0"/>
                <a:ea typeface="SimSun" panose="02010600030101010101" pitchFamily="2" charset="-122"/>
              </a:rPr>
              <a:t>Wireless ADHOC Networks are used to establish a wireless connection between two computing devices without the need for a Wi-Fi access point or router. This network is decentralized and uses omnidirectional communication media, which makes it more vulnerable to certain types of attacks compared to wired networks. Jamming attacks, a subset of denial-of-service (DoS) attacks, involve malicious nodes that intentionally interfere with the network, blocking legitimate communication. To address this issue, the proposed method </a:t>
            </a:r>
            <a:r>
              <a:rPr lang="en-IN" sz="2800" b="0" i="0" dirty="0" err="1">
                <a:effectLst/>
                <a:latin typeface="Times New Roman" panose="02020603050405020304" pitchFamily="18" charset="0"/>
                <a:ea typeface="SimSun" panose="02010600030101010101" pitchFamily="2" charset="-122"/>
              </a:rPr>
              <a:t>analyzes</a:t>
            </a:r>
            <a:r>
              <a:rPr lang="en-IN" sz="2800" b="0" i="0" dirty="0">
                <a:effectLst/>
                <a:latin typeface="Times New Roman" panose="02020603050405020304" pitchFamily="18" charset="0"/>
                <a:ea typeface="SimSun" panose="02010600030101010101" pitchFamily="2" charset="-122"/>
              </a:rPr>
              <a:t> various characteristics of nodes, such as packets sent, received, and dropped, at each node. Using the packet delivery ratio and packet drop ratio, the method detects jamming nodes from normal nodes, improving network performance. The network is simulated in NS2 environment.</a:t>
            </a:r>
            <a:endParaRPr lang="en-IN" sz="2800" b="1" i="1"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771671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226425" y="466337"/>
            <a:ext cx="6542237" cy="7423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4000" dirty="0">
                <a:solidFill>
                  <a:srgbClr val="7030A0"/>
                </a:solidFill>
                <a:latin typeface="Times New Roman" panose="02020603050405020304" pitchFamily="18" charset="0"/>
                <a:cs typeface="Times New Roman" panose="02020603050405020304" pitchFamily="18" charset="0"/>
              </a:rPr>
              <a:t>Objectives of this project</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404437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r>
              <a:rPr lang="en-US" dirty="0">
                <a:latin typeface="Times New Roman" panose="02020603050405020304" pitchFamily="18" charset="0"/>
                <a:cs typeface="Times New Roman" panose="02020603050405020304" pitchFamily="18" charset="0"/>
              </a:rPr>
              <a:t>The objectives of jamming attacks in networking are to disrupt communication between devices by overwhelming the targeted network with noise or false signals, making it difficult or impossible for legitimate signals to get through.</a:t>
            </a:r>
          </a:p>
          <a:p>
            <a:pPr algn="just">
              <a:buFont typeface="Wingdings" panose="020B0604020202020204" pitchFamily="34" charset="0"/>
              <a:buChar char="Ø"/>
            </a:pPr>
            <a:r>
              <a:rPr lang="en-US" dirty="0">
                <a:latin typeface="Times New Roman" panose="02020603050405020304" pitchFamily="18" charset="0"/>
                <a:cs typeface="Times New Roman" panose="02020603050405020304" pitchFamily="18" charset="0"/>
              </a:rPr>
              <a:t>The main objective of this project is to analyze the behavioral characteristics of various </a:t>
            </a:r>
            <a:r>
              <a:rPr lang="en-IN" dirty="0">
                <a:latin typeface="Times New Roman" panose="02020603050405020304" pitchFamily="18" charset="0"/>
                <a:cs typeface="Times New Roman" panose="02020603050405020304" pitchFamily="18" charset="0"/>
              </a:rPr>
              <a:t>so that unauthorized access can be detected.</a:t>
            </a:r>
            <a:endParaRPr lang="en-US" dirty="0">
              <a:latin typeface="Times New Roman" panose="02020603050405020304" pitchFamily="18" charset="0"/>
              <a:cs typeface="Times New Roman" panose="02020603050405020304" pitchFamily="18" charset="0"/>
            </a:endParaRPr>
          </a:p>
          <a:p>
            <a:pPr algn="just">
              <a:buFont typeface="Wingdings" panose="020B0604020202020204" pitchFamily="34" charset="0"/>
              <a:buChar char="Ø"/>
            </a:pPr>
            <a:r>
              <a:rPr lang="en-US" dirty="0">
                <a:latin typeface="Times New Roman" panose="02020603050405020304" pitchFamily="18" charset="0"/>
                <a:cs typeface="Times New Roman" panose="02020603050405020304" pitchFamily="18" charset="0"/>
              </a:rPr>
              <a:t>By analyzing the characteristics of jamming attacks, the network operations are protected, and the services of network availability and confidentiality are also projected.</a:t>
            </a:r>
          </a:p>
        </p:txBody>
      </p:sp>
    </p:spTree>
    <p:extLst>
      <p:ext uri="{BB962C8B-B14F-4D97-AF65-F5344CB8AC3E}">
        <p14:creationId xmlns:p14="http://schemas.microsoft.com/office/powerpoint/2010/main" val="4038374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gfbvsdhfjbv">
            <a:extLst>
              <a:ext uri="{FF2B5EF4-FFF2-40B4-BE49-F238E27FC236}">
                <a16:creationId xmlns:a16="http://schemas.microsoft.com/office/drawing/2014/main" id="{DB5FAC51-B5C8-024B-BC47-B713FD6FE2B0}"/>
              </a:ext>
            </a:extLst>
          </p:cNvPr>
          <p:cNvPicPr>
            <a:picLocks noChangeAspect="1"/>
          </p:cNvPicPr>
          <p:nvPr/>
        </p:nvPicPr>
        <p:blipFill rotWithShape="1">
          <a:blip r:embed="rId2">
            <a:alphaModFix amt="35000"/>
          </a:blip>
          <a:srcRect t="5309" b="8178"/>
          <a:stretch/>
        </p:blipFill>
        <p:spPr>
          <a:xfrm>
            <a:off x="0" y="0"/>
            <a:ext cx="12195631" cy="6858000"/>
          </a:xfrm>
          <a:prstGeom prst="rect">
            <a:avLst/>
          </a:prstGeom>
        </p:spPr>
      </p:pic>
      <p:sp>
        <p:nvSpPr>
          <p:cNvPr id="4" name="Title 1">
            <a:extLst>
              <a:ext uri="{FF2B5EF4-FFF2-40B4-BE49-F238E27FC236}">
                <a16:creationId xmlns:a16="http://schemas.microsoft.com/office/drawing/2014/main" id="{BCA59833-F7D9-FB43-89F7-E1D1D426D970}"/>
              </a:ext>
            </a:extLst>
          </p:cNvPr>
          <p:cNvSpPr txBox="1">
            <a:spLocks/>
          </p:cNvSpPr>
          <p:nvPr/>
        </p:nvSpPr>
        <p:spPr>
          <a:xfrm>
            <a:off x="226425" y="292821"/>
            <a:ext cx="3189437" cy="69642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C00000"/>
                </a:solidFill>
                <a:latin typeface="Times New Roman" panose="02020603050405020304" pitchFamily="18" charset="0"/>
                <a:cs typeface="Times New Roman" panose="02020603050405020304" pitchFamily="18" charset="0"/>
              </a:rPr>
              <a:t>Related Work</a:t>
            </a:r>
          </a:p>
        </p:txBody>
      </p:sp>
      <p:sp>
        <p:nvSpPr>
          <p:cNvPr id="6" name="Title 1">
            <a:extLst>
              <a:ext uri="{FF2B5EF4-FFF2-40B4-BE49-F238E27FC236}">
                <a16:creationId xmlns:a16="http://schemas.microsoft.com/office/drawing/2014/main" id="{EA6291F1-644E-D843-B5B6-4510093FCCB5}"/>
              </a:ext>
            </a:extLst>
          </p:cNvPr>
          <p:cNvSpPr txBox="1">
            <a:spLocks/>
          </p:cNvSpPr>
          <p:nvPr/>
        </p:nvSpPr>
        <p:spPr>
          <a:xfrm>
            <a:off x="226426" y="1067334"/>
            <a:ext cx="11739147" cy="51300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90000"/>
              </a:lnSpc>
              <a:spcAft>
                <a:spcPts val="600"/>
              </a:spcAft>
            </a:pPr>
            <a:endParaRPr lang="en-US" sz="2400" dirty="0">
              <a:latin typeface="+mn-lt"/>
              <a:cs typeface="Aharoni"/>
            </a:endParaRPr>
          </a:p>
        </p:txBody>
      </p:sp>
      <p:sp>
        <p:nvSpPr>
          <p:cNvPr id="5" name="Content Placeholder 2">
            <a:extLst>
              <a:ext uri="{FF2B5EF4-FFF2-40B4-BE49-F238E27FC236}">
                <a16:creationId xmlns:a16="http://schemas.microsoft.com/office/drawing/2014/main" id="{A9F4D115-2368-294B-905D-F98C4B42F134}"/>
              </a:ext>
            </a:extLst>
          </p:cNvPr>
          <p:cNvSpPr txBox="1">
            <a:spLocks/>
          </p:cNvSpPr>
          <p:nvPr/>
        </p:nvSpPr>
        <p:spPr>
          <a:xfrm>
            <a:off x="684327" y="1452533"/>
            <a:ext cx="10823343" cy="395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20B0604020202020204" pitchFamily="34" charset="0"/>
              <a:buChar char="Ø"/>
            </a:pPr>
            <a:endParaRPr lang="en-US" dirty="0">
              <a:cs typeface="Calibri" panose="020F0502020204030204"/>
            </a:endParaRPr>
          </a:p>
        </p:txBody>
      </p:sp>
      <p:sp>
        <p:nvSpPr>
          <p:cNvPr id="7" name="Content Placeholder 2">
            <a:extLst>
              <a:ext uri="{FF2B5EF4-FFF2-40B4-BE49-F238E27FC236}">
                <a16:creationId xmlns:a16="http://schemas.microsoft.com/office/drawing/2014/main" id="{25A26AA6-9A2B-284C-B318-ED0FA3B7C245}"/>
              </a:ext>
            </a:extLst>
          </p:cNvPr>
          <p:cNvSpPr txBox="1">
            <a:spLocks/>
          </p:cNvSpPr>
          <p:nvPr/>
        </p:nvSpPr>
        <p:spPr>
          <a:xfrm>
            <a:off x="684327" y="989249"/>
            <a:ext cx="10823343" cy="332514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sz="2400" dirty="0">
                <a:latin typeface="Times New Roman" panose="02020603050405020304" pitchFamily="18" charset="0"/>
                <a:cs typeface="Times New Roman" panose="02020603050405020304" pitchFamily="18" charset="0"/>
              </a:rPr>
              <a:t>Previously, Cheng et al offer a comprehensive study of the jammer localization problem, and propose a simple yet effective algorithm called Double Circle Localization (DCL). They assume all nodes in the network </a:t>
            </a:r>
          </a:p>
          <a:p>
            <a:pPr marL="914400" lvl="1" indent="-457200" algn="just">
              <a:buFont typeface="+mj-lt"/>
              <a:buAutoNum type="arabicPeriod"/>
            </a:pPr>
            <a:r>
              <a:rPr lang="en-IN" dirty="0">
                <a:latin typeface="Times New Roman" panose="02020603050405020304" pitchFamily="18" charset="0"/>
                <a:cs typeface="Times New Roman" panose="02020603050405020304" pitchFamily="18" charset="0"/>
              </a:rPr>
              <a:t>Are deployed randomly </a:t>
            </a:r>
          </a:p>
          <a:p>
            <a:pPr marL="914400" lvl="1" indent="-457200" algn="just">
              <a:buFont typeface="+mj-lt"/>
              <a:buAutoNum type="arabicPeriod"/>
            </a:pPr>
            <a:r>
              <a:rPr lang="en-IN" dirty="0">
                <a:latin typeface="Times New Roman" panose="02020603050405020304" pitchFamily="18" charset="0"/>
                <a:cs typeface="Times New Roman" panose="02020603050405020304" pitchFamily="18" charset="0"/>
              </a:rPr>
              <a:t>Are static </a:t>
            </a:r>
          </a:p>
          <a:p>
            <a:pPr marL="914400" lvl="1" indent="-457200" algn="just">
              <a:buFont typeface="+mj-lt"/>
              <a:buAutoNum type="arabicPeriod"/>
            </a:pPr>
            <a:r>
              <a:rPr lang="en-IN" dirty="0">
                <a:latin typeface="Times New Roman" panose="02020603050405020304" pitchFamily="18" charset="0"/>
                <a:cs typeface="Times New Roman" panose="02020603050405020304" pitchFamily="18" charset="0"/>
              </a:rPr>
              <a:t>Have the same capability (e.g. transmission power, signal sensitivity); </a:t>
            </a:r>
          </a:p>
          <a:p>
            <a:pPr marL="914400" lvl="1" indent="-457200" algn="just">
              <a:buFont typeface="+mj-lt"/>
              <a:buAutoNum type="arabicPeriod"/>
            </a:pPr>
            <a:r>
              <a:rPr lang="en-IN" dirty="0">
                <a:latin typeface="Times New Roman" panose="02020603050405020304" pitchFamily="18" charset="0"/>
                <a:cs typeface="Times New Roman" panose="02020603050405020304" pitchFamily="18" charset="0"/>
              </a:rPr>
              <a:t>Know their own location</a:t>
            </a:r>
          </a:p>
          <a:p>
            <a:pPr marL="914400" lvl="1" indent="-457200" algn="just">
              <a:buFont typeface="+mj-lt"/>
              <a:buAutoNum type="arabicPeriod"/>
            </a:pPr>
            <a:r>
              <a:rPr lang="en-IN" dirty="0">
                <a:latin typeface="Times New Roman" panose="02020603050405020304" pitchFamily="18" charset="0"/>
                <a:cs typeface="Times New Roman" panose="02020603050405020304" pitchFamily="18" charset="0"/>
              </a:rPr>
              <a:t>Can recognize whether they are jammed. </a:t>
            </a:r>
          </a:p>
        </p:txBody>
      </p:sp>
      <p:sp>
        <p:nvSpPr>
          <p:cNvPr id="3" name="TextBox 2">
            <a:extLst>
              <a:ext uri="{FF2B5EF4-FFF2-40B4-BE49-F238E27FC236}">
                <a16:creationId xmlns:a16="http://schemas.microsoft.com/office/drawing/2014/main" id="{5C8A11A3-8BC0-164A-B15C-4166A80C6CA3}"/>
              </a:ext>
            </a:extLst>
          </p:cNvPr>
          <p:cNvSpPr txBox="1"/>
          <p:nvPr/>
        </p:nvSpPr>
        <p:spPr>
          <a:xfrm>
            <a:off x="801881" y="3967131"/>
            <a:ext cx="11049770" cy="2308324"/>
          </a:xfrm>
          <a:prstGeom prst="rect">
            <a:avLst/>
          </a:prstGeom>
          <a:noFill/>
        </p:spPr>
        <p:txBody>
          <a:bodyPr wrap="square" rtlCol="0">
            <a:spAutoFit/>
          </a:bodyPr>
          <a:lstStyle/>
          <a:p>
            <a:pPr marL="285750"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They consider a single-jammer scenario, and apply the free-space propagation model, according to which jamming signals attenuate with distance, and reduce to the normal ambient noise level on a circle </a:t>
            </a:r>
            <a:r>
              <a:rPr lang="en-IN" sz="2400" dirty="0" err="1">
                <a:latin typeface="Times New Roman" panose="02020603050405020304" pitchFamily="18" charset="0"/>
                <a:cs typeface="Times New Roman" panose="02020603050405020304" pitchFamily="18" charset="0"/>
              </a:rPr>
              <a:t>centered</a:t>
            </a:r>
            <a:r>
              <a:rPr lang="en-IN" sz="2400" dirty="0">
                <a:latin typeface="Times New Roman" panose="02020603050405020304" pitchFamily="18" charset="0"/>
                <a:cs typeface="Times New Roman" panose="02020603050405020304" pitchFamily="18" charset="0"/>
              </a:rPr>
              <a:t> at the jammer. The proposed algorithm calculates the mini- mum bounding circle and the maximum inscribed circle of the convex hull of the set of jammed nodes, and combines their </a:t>
            </a:r>
            <a:r>
              <a:rPr lang="en-IN" sz="2400" dirty="0" err="1">
                <a:latin typeface="Times New Roman" panose="02020603050405020304" pitchFamily="18" charset="0"/>
                <a:cs typeface="Times New Roman" panose="02020603050405020304" pitchFamily="18" charset="0"/>
              </a:rPr>
              <a:t>centers</a:t>
            </a:r>
            <a:r>
              <a:rPr lang="en-IN" sz="2400" dirty="0">
                <a:latin typeface="Times New Roman" panose="02020603050405020304" pitchFamily="18" charset="0"/>
                <a:cs typeface="Times New Roman" panose="02020603050405020304" pitchFamily="18" charset="0"/>
              </a:rPr>
              <a:t> to estimate the location of the jammer.</a:t>
            </a:r>
          </a:p>
        </p:txBody>
      </p:sp>
    </p:spTree>
    <p:extLst>
      <p:ext uri="{BB962C8B-B14F-4D97-AF65-F5344CB8AC3E}">
        <p14:creationId xmlns:p14="http://schemas.microsoft.com/office/powerpoint/2010/main" val="20148688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{DBCB1494-72A0-CD49-AE3F-E0A300426646}tf10001123</Template>
  <TotalTime>1043</TotalTime>
  <Words>2301</Words>
  <Application>Microsoft Macintosh PowerPoint</Application>
  <PresentationFormat>Widescreen</PresentationFormat>
  <Paragraphs>167</Paragraphs>
  <Slides>57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Calibri Light</vt:lpstr>
      <vt:lpstr>Cambria Math</vt:lpstr>
      <vt:lpstr>Times New Roman</vt:lpstr>
      <vt:lpstr>Wingdings</vt:lpstr>
      <vt:lpstr>Office Theme</vt:lpstr>
      <vt:lpstr>SESHADRI RAO  GUDLAVALLERU ENGINEERING COLLEGE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Queries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Teja_Veeramachaneni</dc:creator>
  <cp:lastModifiedBy>mukesh suryadevara</cp:lastModifiedBy>
  <cp:revision>68</cp:revision>
  <dcterms:created xsi:type="dcterms:W3CDTF">2022-02-09T10:12:07Z</dcterms:created>
  <dcterms:modified xsi:type="dcterms:W3CDTF">2023-04-10T15:20:56Z</dcterms:modified>
</cp:coreProperties>
</file>